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8"/>
  </p:notesMasterIdLst>
  <p:sldIdLst>
    <p:sldId id="272" r:id="rId2"/>
    <p:sldId id="775" r:id="rId3"/>
    <p:sldId id="904" r:id="rId4"/>
    <p:sldId id="905" r:id="rId5"/>
    <p:sldId id="906" r:id="rId6"/>
    <p:sldId id="907" r:id="rId7"/>
    <p:sldId id="911" r:id="rId8"/>
    <p:sldId id="909" r:id="rId9"/>
    <p:sldId id="908" r:id="rId10"/>
    <p:sldId id="915" r:id="rId11"/>
    <p:sldId id="910" r:id="rId12"/>
    <p:sldId id="914" r:id="rId13"/>
    <p:sldId id="916" r:id="rId14"/>
    <p:sldId id="917" r:id="rId15"/>
    <p:sldId id="912" r:id="rId16"/>
    <p:sldId id="913" r:id="rId17"/>
    <p:sldId id="918" r:id="rId18"/>
    <p:sldId id="919" r:id="rId19"/>
    <p:sldId id="920" r:id="rId20"/>
    <p:sldId id="921" r:id="rId21"/>
    <p:sldId id="923" r:id="rId22"/>
    <p:sldId id="922" r:id="rId23"/>
    <p:sldId id="924" r:id="rId24"/>
    <p:sldId id="925" r:id="rId25"/>
    <p:sldId id="926" r:id="rId26"/>
    <p:sldId id="927" r:id="rId27"/>
    <p:sldId id="928" r:id="rId28"/>
    <p:sldId id="930" r:id="rId29"/>
    <p:sldId id="929" r:id="rId30"/>
    <p:sldId id="931" r:id="rId31"/>
    <p:sldId id="932" r:id="rId32"/>
    <p:sldId id="933" r:id="rId33"/>
    <p:sldId id="934" r:id="rId34"/>
    <p:sldId id="935" r:id="rId35"/>
    <p:sldId id="936" r:id="rId36"/>
    <p:sldId id="937" r:id="rId37"/>
    <p:sldId id="938" r:id="rId38"/>
    <p:sldId id="944" r:id="rId39"/>
    <p:sldId id="945" r:id="rId40"/>
    <p:sldId id="946" r:id="rId41"/>
    <p:sldId id="947" r:id="rId42"/>
    <p:sldId id="948" r:id="rId43"/>
    <p:sldId id="949" r:id="rId44"/>
    <p:sldId id="950" r:id="rId45"/>
    <p:sldId id="951" r:id="rId46"/>
    <p:sldId id="990" r:id="rId47"/>
    <p:sldId id="939" r:id="rId48"/>
    <p:sldId id="954" r:id="rId49"/>
    <p:sldId id="955" r:id="rId50"/>
    <p:sldId id="957" r:id="rId51"/>
    <p:sldId id="958" r:id="rId52"/>
    <p:sldId id="953" r:id="rId53"/>
    <p:sldId id="952" r:id="rId54"/>
    <p:sldId id="956" r:id="rId55"/>
    <p:sldId id="959" r:id="rId56"/>
    <p:sldId id="961" r:id="rId57"/>
    <p:sldId id="963" r:id="rId58"/>
    <p:sldId id="962" r:id="rId59"/>
    <p:sldId id="964" r:id="rId60"/>
    <p:sldId id="965" r:id="rId61"/>
    <p:sldId id="966" r:id="rId62"/>
    <p:sldId id="967" r:id="rId63"/>
    <p:sldId id="940" r:id="rId64"/>
    <p:sldId id="968" r:id="rId65"/>
    <p:sldId id="969" r:id="rId66"/>
    <p:sldId id="970" r:id="rId67"/>
    <p:sldId id="971" r:id="rId68"/>
    <p:sldId id="973" r:id="rId69"/>
    <p:sldId id="975" r:id="rId70"/>
    <p:sldId id="976" r:id="rId71"/>
    <p:sldId id="977" r:id="rId72"/>
    <p:sldId id="978" r:id="rId73"/>
    <p:sldId id="941" r:id="rId74"/>
    <p:sldId id="981" r:id="rId75"/>
    <p:sldId id="980" r:id="rId76"/>
    <p:sldId id="983" r:id="rId77"/>
    <p:sldId id="982" r:id="rId78"/>
    <p:sldId id="984" r:id="rId79"/>
    <p:sldId id="979" r:id="rId80"/>
    <p:sldId id="987" r:id="rId81"/>
    <p:sldId id="989" r:id="rId82"/>
    <p:sldId id="985" r:id="rId83"/>
    <p:sldId id="848" r:id="rId84"/>
    <p:sldId id="809" r:id="rId85"/>
    <p:sldId id="992" r:id="rId86"/>
    <p:sldId id="988" r:id="rId87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/>
    <p:restoredTop sz="91850"/>
  </p:normalViewPr>
  <p:slideViewPr>
    <p:cSldViewPr snapToGrid="0">
      <p:cViewPr varScale="1">
        <p:scale>
          <a:sx n="53" d="100"/>
          <a:sy n="53" d="100"/>
        </p:scale>
        <p:origin x="224" y="1056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14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511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3974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4327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8336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3985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8305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982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332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1939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876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6869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4957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592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2794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0237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312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7482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6166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6070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3978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860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8803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078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6751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996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830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0774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674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0196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4593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6500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815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69680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50647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72264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110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0697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2194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5511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13430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23690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9131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886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8566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13701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44148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5978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21190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71921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39848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6715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49292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402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8769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36108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500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54568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21426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8250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6477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14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08293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8206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52649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3278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72958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75093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10982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1148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3275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85582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33350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49472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56434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1795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6854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17989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93783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08524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68318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91524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6980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5145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9873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207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2021. 9. 23.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s://www.alexirpan.com/2017/02/22/wasserstein-gan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hyperlink" Target="https://github.com/nightrome/really-awesome-gan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YadiraF/GAN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riklindernoren/PyTorch-GAN" TargetMode="External"/><Relationship Id="rId5" Type="http://schemas.openxmlformats.org/officeDocument/2006/relationships/hyperlink" Target="https://github.com/kozistr/Awesome-GANs" TargetMode="External"/><Relationship Id="rId4" Type="http://schemas.openxmlformats.org/officeDocument/2006/relationships/hyperlink" Target="https://github.com/hindupuravinash/the-gan-zoo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dowhati1.tistory.com/1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#4&gt;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Implicit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Implicit Models(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암시적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모델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)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2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Moment Matching Network (GMMN)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Recap: Kernel Trick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112234" y="3410845"/>
                <a:ext cx="20627450" cy="898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44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머신 러닝에서의</a:t>
                </a:r>
                <a:r>
                  <a:rPr kumimoji="1" lang="en-US" altLang="ko-KR" sz="44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Kernel Trick ?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원공간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(input space)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데이터를 선형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분류가 가능한 고차원 공간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(feature space)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매핑한 뒤 두 범주를 분류하는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초평면을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찾는다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효과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고차원 매핑과 내적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(inner product)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연산을 한번에 하여 효율적으로 계산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따로 한다면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연산량이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폭증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커널 함수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𝐾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𝜙</m:t>
                    </m:r>
                    <m:sSup>
                      <m:s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𝜙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𝐴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𝜙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𝐴𝑥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𝜙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input space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feature space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매핑하는 함수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Kernel trick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머신 러닝 문제에서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높은 차원에서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mean discrepancy(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평균 불일치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최적화 할 수 있게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커널 함수가 될 수 있는 예시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𝑘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exp</m:t>
                          </m:r>
                        </m:fName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𝜎</m:t>
                              </m:r>
                            </m:den>
                          </m:f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𝑜𝑟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′+1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</m:t>
                          </m:r>
                        </m:sup>
                      </m:sSup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𝑜𝑟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𝛾</m:t>
                          </m:r>
                          <m:sSup>
                            <m:sSup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𝛾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&gt;0 …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234" y="3410845"/>
                <a:ext cx="20627450" cy="8981690"/>
              </a:xfrm>
              <a:prstGeom prst="rect">
                <a:avLst/>
              </a:prstGeom>
              <a:blipFill>
                <a:blip r:embed="rId4"/>
                <a:stretch>
                  <a:fillRect l="-1231" b="-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The Kernel Trick in Support Vector Classification | by Drew Wilimitis |  Towards Data Science">
            <a:extLst>
              <a:ext uri="{FF2B5EF4-FFF2-40B4-BE49-F238E27FC236}">
                <a16:creationId xmlns:a16="http://schemas.microsoft.com/office/drawing/2014/main" id="{8AB3A135-3BB6-BD43-94DF-D3E0E06A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794" y="98966"/>
            <a:ext cx="5291344" cy="29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9BC898-9B38-FB4B-B088-65E7A8607422}"/>
              </a:ext>
            </a:extLst>
          </p:cNvPr>
          <p:cNvSpPr/>
          <p:nvPr/>
        </p:nvSpPr>
        <p:spPr>
          <a:xfrm>
            <a:off x="14604794" y="3126250"/>
            <a:ext cx="5291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https://towardsdatascience.com/the-kernel-trick-c98cdbcaeb3f</a:t>
            </a:r>
          </a:p>
        </p:txBody>
      </p:sp>
    </p:spTree>
    <p:extLst>
      <p:ext uri="{BB962C8B-B14F-4D97-AF65-F5344CB8AC3E}">
        <p14:creationId xmlns:p14="http://schemas.microsoft.com/office/powerpoint/2010/main" val="220976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Moment Matching Network (GMMN)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목적 함수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112234" y="3410845"/>
                <a:ext cx="17783904" cy="9149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44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Moment matching + kernel trick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𝑋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𝑁</m:t>
                        </m:r>
                      </m:sup>
                    </m:sSubSup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𝑋</m:t>
                        </m:r>
                      </m:sub>
                    </m:sSub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𝑌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𝑗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𝑀</m:t>
                        </m:r>
                      </m:sup>
                    </m:sSubSup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𝑌</m:t>
                        </m:r>
                      </m:sub>
                    </m:sSub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 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𝑋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𝑌</m:t>
                        </m:r>
                      </m:sub>
                    </m:sSub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이라고 하면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hypothesis test</a:t>
                </a:r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하듯 두 분포의 차이를 통계적으로 알아내자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+ kernel trick.  (</a:t>
                </a: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𝜙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고차원으로의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mapping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k: kernel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𝑀𝑀</m:t>
                          </m:r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𝜙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28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28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28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𝑁</m:t>
                              </m:r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𝜙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)+</m:t>
                      </m:r>
                      <m:f>
                        <m:f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𝑀</m:t>
                              </m:r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𝑗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𝑀</m:t>
                              </m:r>
                            </m:sup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f>
                        <m:f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𝑀</m:t>
                              </m:r>
                            </m:sup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𝜙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𝑁</m:t>
                              </m:r>
                            </m:e>
                            <m:sup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f>
                        <m:f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𝑀</m:t>
                              </m:r>
                            </m:e>
                            <m:sup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𝑗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𝑀</m:t>
                              </m:r>
                            </m:sup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𝑗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f>
                        <m:f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𝑀</m:t>
                              </m:r>
                            </m:sup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234" y="3410845"/>
                <a:ext cx="17783904" cy="9149749"/>
              </a:xfrm>
              <a:prstGeom prst="rect">
                <a:avLst/>
              </a:prstGeom>
              <a:blipFill>
                <a:blip r:embed="rId4"/>
                <a:stretch>
                  <a:fillRect l="-1428" b="-212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Yujia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Kevin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Swersky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Rich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Zemel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"Generative moment matching networks." International Conference on Machine Learning. PMLR, 2015.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280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암시적 모델 </a:t>
            </a:r>
            <a:r>
              <a:rPr lang="en-US" altLang="ko-KR" b="1" dirty="0"/>
              <a:t>(Implicit Models)</a:t>
            </a:r>
            <a:r>
              <a:rPr lang="ko-KR" altLang="en-US" b="1" dirty="0"/>
              <a:t>의 종류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Generative Moment Matching Network (GMMN)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Yujia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Kevin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Swersky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Rich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Zemel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"Generative moment matching networks." International Conference on Machine Learning. PMLR, 2015.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BE1CCD-6734-844B-BB15-2907568B1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933" y="4876590"/>
            <a:ext cx="7760110" cy="56766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DF14B8-35A2-F24E-B5F6-01F4CBF22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091" y="4928456"/>
            <a:ext cx="9969842" cy="56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9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암시적 모델 </a:t>
            </a:r>
            <a:r>
              <a:rPr lang="en-US" altLang="ko-KR" b="1" dirty="0"/>
              <a:t>(Implicit Models)</a:t>
            </a:r>
            <a:r>
              <a:rPr lang="ko-KR" altLang="en-US" b="1" dirty="0"/>
              <a:t>의 종류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Generative Moment Matching Network (GMMN)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Yujia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Kevin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Swersky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Rich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Zemel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"Generative moment matching networks." International Conference on Machine Learning. PMLR, 2015.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B022F1-70C0-8F44-952F-3599340C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086" y="3834906"/>
            <a:ext cx="14689681" cy="78637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B66891-CB4E-5A40-8059-D7AD19730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4526" y="3774476"/>
            <a:ext cx="6536969" cy="450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8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암시적 모델 </a:t>
            </a:r>
            <a:r>
              <a:rPr lang="en-US" altLang="ko-KR" b="1" dirty="0"/>
              <a:t>(Implicit Models)</a:t>
            </a:r>
            <a:r>
              <a:rPr lang="ko-KR" altLang="en-US" b="1" dirty="0"/>
              <a:t>의 종류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Generative Moment Matching Network (GMMN)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AAD46-29CA-5041-87C9-B018B700C488}"/>
              </a:ext>
            </a:extLst>
          </p:cNvPr>
          <p:cNvSpPr txBox="1"/>
          <p:nvPr/>
        </p:nvSpPr>
        <p:spPr>
          <a:xfrm>
            <a:off x="2112234" y="3930261"/>
            <a:ext cx="17783904" cy="683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한계는</a:t>
            </a:r>
            <a:r>
              <a:rPr kumimoji="1" lang="en-US" altLang="ko-KR" sz="4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Discrepancy measure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평균을 위해 좋은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kernel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필요하다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Kernel trick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 만능이 아니다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kernel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높은 차원으로 보내는 만큼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overfit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될 가능성은 항상 존재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MNIST, TFD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데이터 등과 같이 간단한 데이터 외에는 잘 작동하지 않는다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Auto-encoder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나 큰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minibatch, mixture of kernel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 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다른 테크닉 동반 필요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93F861-08D2-C041-9FEF-65D3E623B083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Yujia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Kevin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Swersky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Rich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Zemel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"Generative moment matching networks." International Conference on Machine Learning. PMLR, 2015.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755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#4&gt;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Implicit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Generative Adversarial Network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(GAN)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2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2643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112234" y="4012424"/>
                <a:ext cx="17783904" cy="7735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개의 모델이 경쟁적으로 학습할 수 있지 않을까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 (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게임 이론과 같이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2014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년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Ian Goodfellow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의해 제안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,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36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" panose="020B0500000000000000" pitchFamily="34" charset="-128"/>
                                          <a:sym typeface="Wingdings" pitchFamily="2" charset="2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(1−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))</m:t>
                                  </m:r>
                                </m:e>
                              </m:func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ko-KR" sz="36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개의 플레이어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생성 모델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-generative model(G)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식별 모델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-discriminative model(D))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있다고 해보자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(D)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데이터가 진짜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(1)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인지 생성 모델이 만든 가짜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(0)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인지 구분하는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binary classifier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(G)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생성하는 샘플의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log-probability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최소화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(D)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의해 가짜로 분류되는 샘플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234" y="4012424"/>
                <a:ext cx="17783904" cy="7735836"/>
              </a:xfrm>
              <a:prstGeom prst="rect">
                <a:avLst/>
              </a:prstGeom>
              <a:blipFill>
                <a:blip r:embed="rId4"/>
                <a:stretch>
                  <a:fillRect l="-928" r="-571" b="-22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9723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67A162-3CFE-6C47-8847-D7D9B665318A}"/>
              </a:ext>
            </a:extLst>
          </p:cNvPr>
          <p:cNvGrpSpPr/>
          <p:nvPr/>
        </p:nvGrpSpPr>
        <p:grpSpPr>
          <a:xfrm>
            <a:off x="1884947" y="3539825"/>
            <a:ext cx="18203435" cy="6244228"/>
            <a:chOff x="4019664" y="7315270"/>
            <a:chExt cx="10736463" cy="3682872"/>
          </a:xfrm>
        </p:grpSpPr>
        <p:pic>
          <p:nvPicPr>
            <p:cNvPr id="29" name="Picture 4" descr="변장의 무료 벡터 실루엣 | silhouetteAC">
              <a:extLst>
                <a:ext uri="{FF2B5EF4-FFF2-40B4-BE49-F238E27FC236}">
                  <a16:creationId xmlns:a16="http://schemas.microsoft.com/office/drawing/2014/main" id="{98F15AB4-1835-604A-B36C-0B55589B65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23" t="16470" r="27671" b="30588"/>
            <a:stretch/>
          </p:blipFill>
          <p:spPr bwMode="auto">
            <a:xfrm>
              <a:off x="6213382" y="8515599"/>
              <a:ext cx="19304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금융 테마 사진, 이미지, 일러스트, 캘리그라피 - 크라우드픽">
              <a:extLst>
                <a:ext uri="{FF2B5EF4-FFF2-40B4-BE49-F238E27FC236}">
                  <a16:creationId xmlns:a16="http://schemas.microsoft.com/office/drawing/2014/main" id="{BE4AF1E6-FCCE-5A40-AC65-A7CDF6C7F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3397" y="9191962"/>
              <a:ext cx="2620719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516CAA5-57EF-AB4E-985E-64F63E275699}"/>
                </a:ext>
              </a:extLst>
            </p:cNvPr>
            <p:cNvSpPr/>
            <p:nvPr/>
          </p:nvSpPr>
          <p:spPr>
            <a:xfrm>
              <a:off x="4019664" y="9329847"/>
              <a:ext cx="1635760" cy="9245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랜덤 종이</a:t>
              </a:r>
              <a:endPara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BA4C71FD-9CC5-4943-8B17-E111DDD1451B}"/>
                </a:ext>
              </a:extLst>
            </p:cNvPr>
            <p:cNvSpPr/>
            <p:nvPr/>
          </p:nvSpPr>
          <p:spPr>
            <a:xfrm>
              <a:off x="5751944" y="9634646"/>
              <a:ext cx="364918" cy="31496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오른쪽 화살표[R] 32">
              <a:extLst>
                <a:ext uri="{FF2B5EF4-FFF2-40B4-BE49-F238E27FC236}">
                  <a16:creationId xmlns:a16="http://schemas.microsoft.com/office/drawing/2014/main" id="{8C80E7C2-416F-F648-840D-7BC26C524770}"/>
                </a:ext>
              </a:extLst>
            </p:cNvPr>
            <p:cNvSpPr/>
            <p:nvPr/>
          </p:nvSpPr>
          <p:spPr>
            <a:xfrm>
              <a:off x="8240302" y="9634646"/>
              <a:ext cx="364918" cy="31496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F55726-DAE5-8B46-AFE8-8BB61E267D3F}"/>
                </a:ext>
              </a:extLst>
            </p:cNvPr>
            <p:cNvSpPr txBox="1"/>
            <p:nvPr/>
          </p:nvSpPr>
          <p:spPr>
            <a:xfrm>
              <a:off x="9588881" y="10616933"/>
              <a:ext cx="1172557" cy="381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위조</a:t>
              </a:r>
              <a:r>
                <a:rPr kumimoji="1" lang="ko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 화폐</a:t>
              </a:r>
              <a:endPara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pic>
          <p:nvPicPr>
            <p:cNvPr id="35" name="Picture 2" descr="금융 테마 사진, 이미지, 일러스트, 캘리그라피 - 크라우드픽">
              <a:extLst>
                <a:ext uri="{FF2B5EF4-FFF2-40B4-BE49-F238E27FC236}">
                  <a16:creationId xmlns:a16="http://schemas.microsoft.com/office/drawing/2014/main" id="{DE531B5B-7C40-8F4C-B7F1-B252A9651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3395" y="7315270"/>
              <a:ext cx="2620719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47A290-488A-2E47-9A55-2A5F53AEDFCA}"/>
                </a:ext>
              </a:extLst>
            </p:cNvPr>
            <p:cNvSpPr txBox="1"/>
            <p:nvPr/>
          </p:nvSpPr>
          <p:spPr>
            <a:xfrm>
              <a:off x="9588879" y="8627020"/>
              <a:ext cx="1172557" cy="381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진짜</a:t>
              </a:r>
              <a:r>
                <a:rPr kumimoji="1" lang="ko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 화폐</a:t>
              </a:r>
              <a:endPara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pic>
          <p:nvPicPr>
            <p:cNvPr id="37" name="Picture 2" descr="경찰 | 무료 실루엣 벡터 | silhouetteAC">
              <a:extLst>
                <a:ext uri="{FF2B5EF4-FFF2-40B4-BE49-F238E27FC236}">
                  <a16:creationId xmlns:a16="http://schemas.microsoft.com/office/drawing/2014/main" id="{9BE0A3E9-C7ED-3B48-AFD0-34FDC4B43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88" t="12589" r="27059" b="29294"/>
            <a:stretch/>
          </p:blipFill>
          <p:spPr bwMode="auto">
            <a:xfrm>
              <a:off x="12519346" y="7372266"/>
              <a:ext cx="1656080" cy="250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F1E51A6F-35D5-7E46-90F4-4403A8604206}"/>
                </a:ext>
              </a:extLst>
            </p:cNvPr>
            <p:cNvSpPr/>
            <p:nvPr/>
          </p:nvSpPr>
          <p:spPr>
            <a:xfrm rot="1805722">
              <a:off x="11872110" y="7963327"/>
              <a:ext cx="364918" cy="31496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오른쪽 화살표[R] 38">
              <a:extLst>
                <a:ext uri="{FF2B5EF4-FFF2-40B4-BE49-F238E27FC236}">
                  <a16:creationId xmlns:a16="http://schemas.microsoft.com/office/drawing/2014/main" id="{68789576-CAE9-9445-80FE-18ED6B5B5F51}"/>
                </a:ext>
              </a:extLst>
            </p:cNvPr>
            <p:cNvSpPr/>
            <p:nvPr/>
          </p:nvSpPr>
          <p:spPr>
            <a:xfrm rot="19800000">
              <a:off x="11872109" y="9297919"/>
              <a:ext cx="364918" cy="31496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86700B-DDF6-B94E-85D7-AAA872E2CC8B}"/>
                </a:ext>
              </a:extLst>
            </p:cNvPr>
            <p:cNvSpPr txBox="1"/>
            <p:nvPr/>
          </p:nvSpPr>
          <p:spPr>
            <a:xfrm>
              <a:off x="14175426" y="7315270"/>
              <a:ext cx="580701" cy="653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R" sz="6600" b="1" dirty="0">
                  <a:latin typeface="Helvetica" pitchFamily="2" charset="0"/>
                </a:rPr>
                <a:t>?</a:t>
              </a:r>
              <a:r>
                <a:rPr kumimoji="1" lang="en-US" altLang="ko-Kore-KR" sz="6600" b="1" dirty="0">
                  <a:latin typeface="Helvetica" pitchFamily="2" charset="0"/>
                </a:rPr>
                <a:t>!</a:t>
              </a:r>
              <a:endParaRPr kumimoji="1" lang="ko-Kore-KR" altLang="en-US" sz="6600" b="1" dirty="0">
                <a:latin typeface="Helvetica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79F62C8-F9A7-8748-A0F3-BBF0A9614DA7}"/>
                  </a:ext>
                </a:extLst>
              </p:cNvPr>
              <p:cNvSpPr/>
              <p:nvPr/>
            </p:nvSpPr>
            <p:spPr>
              <a:xfrm>
                <a:off x="2617961" y="10564672"/>
                <a:ext cx="8815234" cy="202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게임의 최종 결과는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.? (Nash equilibrium)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</m:e>
                      <m: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</m:e>
                      <m: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ore-KR" sz="36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  <m:d>
                      <m:d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f>
                      <m:f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num>
                      <m:den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den>
                    </m:f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∀</m:t>
                    </m:r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</m:oMath>
                </a14:m>
                <a:endParaRPr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79F62C8-F9A7-8748-A0F3-BBF0A9614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61" y="10564672"/>
                <a:ext cx="8815234" cy="2027735"/>
              </a:xfrm>
              <a:prstGeom prst="rect">
                <a:avLst/>
              </a:prstGeom>
              <a:blipFill>
                <a:blip r:embed="rId9"/>
                <a:stretch>
                  <a:fillRect l="-2011" t="-4348" r="-1149" b="-31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762BA9B-A544-4747-9392-EF2E1C6234D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7835"/>
          <a:stretch/>
        </p:blipFill>
        <p:spPr>
          <a:xfrm>
            <a:off x="14939271" y="8645329"/>
            <a:ext cx="3272949" cy="4193038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22207C-EBDB-244A-97EE-EC1F63E087B3}"/>
              </a:ext>
            </a:extLst>
          </p:cNvPr>
          <p:cNvSpPr/>
          <p:nvPr/>
        </p:nvSpPr>
        <p:spPr>
          <a:xfrm>
            <a:off x="13141600" y="10511015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Discriminator</a:t>
            </a:r>
            <a:endParaRPr lang="ko-Kore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4676CB-52B7-E34B-AE72-ACA7A778F927}"/>
              </a:ext>
            </a:extLst>
          </p:cNvPr>
          <p:cNvSpPr/>
          <p:nvPr/>
        </p:nvSpPr>
        <p:spPr>
          <a:xfrm>
            <a:off x="16575745" y="8743243"/>
            <a:ext cx="2751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Data distribution</a:t>
            </a:r>
            <a:endParaRPr lang="ko-Kore-KR" altLang="en-US" sz="2400" b="1" dirty="0">
              <a:solidFill>
                <a:srgbClr val="53585F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0141ACC-8877-DD42-BDB1-6458E9B01BF0}"/>
              </a:ext>
            </a:extLst>
          </p:cNvPr>
          <p:cNvSpPr/>
          <p:nvPr/>
        </p:nvSpPr>
        <p:spPr>
          <a:xfrm>
            <a:off x="16575745" y="9208034"/>
            <a:ext cx="3424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accent6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Model(G) distribution</a:t>
            </a:r>
            <a:endParaRPr lang="ko-Kore-KR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8F3B0A-8272-114F-A345-F203A76F776E}"/>
              </a:ext>
            </a:extLst>
          </p:cNvPr>
          <p:cNvSpPr/>
          <p:nvPr/>
        </p:nvSpPr>
        <p:spPr>
          <a:xfrm>
            <a:off x="17771620" y="11392278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x</a:t>
            </a:r>
            <a:endParaRPr lang="ko-Kore-KR" altLang="en-US" sz="2400" b="1" dirty="0">
              <a:solidFill>
                <a:srgbClr val="53585F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2AFE49-4A33-0543-82B9-AF1516BCC97C}"/>
              </a:ext>
            </a:extLst>
          </p:cNvPr>
          <p:cNvSpPr/>
          <p:nvPr/>
        </p:nvSpPr>
        <p:spPr>
          <a:xfrm>
            <a:off x="17723940" y="12451488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z</a:t>
            </a:r>
            <a:endParaRPr lang="ko-Kore-KR" altLang="en-US" sz="2400" b="1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4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D741DF-00E9-2A43-A1AA-2841B666B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491" y="2995212"/>
            <a:ext cx="8751486" cy="5083199"/>
          </a:xfrm>
          <a:prstGeom prst="rect">
            <a:avLst/>
          </a:prstGeom>
        </p:spPr>
      </p:pic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최적의 </a:t>
            </a:r>
            <a:r>
              <a:rPr lang="en-US" altLang="ko-KR" dirty="0"/>
              <a:t>discriminator(</a:t>
            </a:r>
            <a:r>
              <a:rPr lang="ko-KR" altLang="en-US" dirty="0"/>
              <a:t>목적 함수</a:t>
            </a:r>
            <a:r>
              <a:rPr lang="en-US" altLang="ko-KR" dirty="0"/>
              <a:t>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112235" y="3314592"/>
                <a:ext cx="14731976" cy="9057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Generator</a:t>
                </a:r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고정하고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최적 값을 찾으면 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ctr"/>
                <a:endParaRPr kumimoji="1" lang="en-US" altLang="ko-KR" sz="36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𝑉</m:t>
                      </m:r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1−</m:t>
                                  </m:r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func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𝑑𝑥</m:t>
                          </m:r>
                        </m:e>
                      </m:nary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(1−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1" lang="en-US" altLang="ko-KR" sz="36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𝑑𝑧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func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𝑑𝑥</m:t>
                          </m:r>
                        </m:e>
                      </m:nary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(1−</m:t>
                              </m:r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[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(1−</m:t>
                                  </m:r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]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/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/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여기서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𝜕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𝑉</m:t>
                        </m:r>
                        <m:d>
                          <m:d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𝐺</m:t>
                            </m:r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𝜕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den>
                    </m:f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되는 때를 찾아 최적의 값을 찾는다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∵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</m:e>
                          </m:func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𝑏</m:t>
                          </m:r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1−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=0.   ⇒  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∗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num>
                        <m:den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𝑏</m:t>
                          </m:r>
                        </m:den>
                      </m:f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235" y="3314592"/>
                <a:ext cx="14731976" cy="9057608"/>
              </a:xfrm>
              <a:prstGeom prst="rect">
                <a:avLst/>
              </a:prstGeom>
              <a:blipFill>
                <a:blip r:embed="rId5"/>
                <a:stretch>
                  <a:fillRect l="-1292" t="-4622" b="-2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84F60D-F644-7345-8FD4-85150DE5CE68}"/>
              </a:ext>
            </a:extLst>
          </p:cNvPr>
          <p:cNvSpPr/>
          <p:nvPr/>
        </p:nvSpPr>
        <p:spPr>
          <a:xfrm>
            <a:off x="18638796" y="3419697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Discriminator</a:t>
            </a:r>
            <a:endParaRPr lang="ko-Kore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F51731-F8D3-E145-909E-BE89C4037BFF}"/>
              </a:ext>
            </a:extLst>
          </p:cNvPr>
          <p:cNvSpPr/>
          <p:nvPr/>
        </p:nvSpPr>
        <p:spPr>
          <a:xfrm>
            <a:off x="18638796" y="2995212"/>
            <a:ext cx="2751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Data distribution</a:t>
            </a:r>
            <a:endParaRPr lang="ko-Kore-KR" altLang="en-US" sz="2400" b="1" dirty="0">
              <a:solidFill>
                <a:srgbClr val="53585F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35338C-9C2C-A947-B0F9-296318D02003}"/>
              </a:ext>
            </a:extLst>
          </p:cNvPr>
          <p:cNvSpPr/>
          <p:nvPr/>
        </p:nvSpPr>
        <p:spPr>
          <a:xfrm>
            <a:off x="18671388" y="3848969"/>
            <a:ext cx="3424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accent6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Model(G) distribution</a:t>
            </a:r>
            <a:endParaRPr lang="ko-Kore-KR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85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EAEC1C-43A5-0246-B4A5-725B64ADE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52"/>
          <a:stretch/>
        </p:blipFill>
        <p:spPr>
          <a:xfrm>
            <a:off x="16632988" y="2998003"/>
            <a:ext cx="7368161" cy="3855903"/>
          </a:xfrm>
          <a:prstGeom prst="rect">
            <a:avLst/>
          </a:prstGeom>
        </p:spPr>
      </p:pic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최적의</a:t>
            </a:r>
            <a:r>
              <a:rPr lang="en-US" altLang="ko-KR" dirty="0"/>
              <a:t> discriminator &amp;</a:t>
            </a:r>
            <a:r>
              <a:rPr lang="ko-KR" altLang="en-US" dirty="0"/>
              <a:t> </a:t>
            </a:r>
            <a:r>
              <a:rPr lang="en-US" altLang="ko-KR" dirty="0"/>
              <a:t>generator(</a:t>
            </a:r>
            <a:r>
              <a:rPr lang="ko-KR" altLang="en-US" dirty="0"/>
              <a:t>목적 함수</a:t>
            </a:r>
            <a:r>
              <a:rPr lang="en-US" altLang="ko-KR" dirty="0"/>
              <a:t>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112235" y="3314592"/>
                <a:ext cx="14731976" cy="885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6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𝑉</m:t>
                    </m:r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𝐺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e>
                    </m:d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e>
                      <m:sup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𝑑𝑎𝑡𝑎</m:t>
                            </m:r>
                          </m:sub>
                        </m:s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𝑔</m:t>
                            </m:r>
                          </m:sub>
                        </m:s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대입하고 정리하면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algn="ctr"/>
                <a:endParaRPr kumimoji="1" lang="en-US" altLang="ko-KR" sz="36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𝑉</m:t>
                      </m:r>
                      <m:d>
                        <m:d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360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" panose="020B0500000000000000" pitchFamily="34" charset="-128"/>
                                          <a:sym typeface="Wingdings" pitchFamily="2" charset="2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𝑑𝑎𝑡𝑎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6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ko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=−</m:t>
                      </m:r>
                      <m:func>
                        <m:func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4</m:t>
                          </m:r>
                        </m:e>
                      </m:func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𝑲𝑳</m:t>
                          </m:r>
                        </m:sub>
                      </m:sSub>
                      <m:r>
                        <a:rPr kumimoji="1" lang="en-US" altLang="ko-KR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(</m:t>
                      </m:r>
                      <m:sSub>
                        <m:sSubPr>
                          <m:ctrlP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𝒅𝒂𝒕𝒂</m:t>
                          </m:r>
                        </m:sub>
                      </m:sSub>
                      <m:r>
                        <a:rPr kumimoji="1" lang="en-US" altLang="ko-KR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||(</m:t>
                      </m:r>
                      <m:sSub>
                        <m:sSubPr>
                          <m:ctrlP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𝒅𝒂𝒕𝒂</m:t>
                          </m:r>
                        </m:sub>
                      </m:sSub>
                      <m:r>
                        <a:rPr kumimoji="1" lang="en-US" altLang="ko-KR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𝒈</m:t>
                          </m:r>
                        </m:sub>
                      </m:sSub>
                      <m:r>
                        <a:rPr kumimoji="1" lang="en-US" altLang="ko-KR" sz="3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)/</m:t>
                      </m:r>
                      <m:r>
                        <a:rPr kumimoji="1" lang="en-US" altLang="ko-KR" sz="3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𝟐</m:t>
                      </m:r>
                      <m:r>
                        <a:rPr kumimoji="1" lang="en-US" altLang="ko-KR" sz="3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)+</m:t>
                      </m:r>
                      <m:sSub>
                        <m:sSubPr>
                          <m:ctrlP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𝑲𝑳</m:t>
                          </m:r>
                        </m:sub>
                      </m:sSub>
                      <m:r>
                        <a:rPr kumimoji="1" lang="en-US" altLang="ko-KR" sz="3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(</m:t>
                      </m:r>
                      <m:sSub>
                        <m:sSubPr>
                          <m:ctrlP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𝒈</m:t>
                          </m:r>
                        </m:sub>
                      </m:sSub>
                      <m:r>
                        <a:rPr kumimoji="1" lang="en-US" altLang="ko-KR" sz="3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||(</m:t>
                      </m:r>
                      <m:sSub>
                        <m:sSubPr>
                          <m:ctrlP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𝒅𝒂𝒕𝒂</m:t>
                          </m:r>
                        </m:sub>
                      </m:sSub>
                      <m:r>
                        <a:rPr kumimoji="1" lang="en-US" altLang="ko-KR" sz="3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𝒈</m:t>
                          </m:r>
                        </m:sub>
                      </m:sSub>
                      <m:r>
                        <a:rPr kumimoji="1" lang="en-US" altLang="ko-KR" sz="3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)/</m:t>
                      </m:r>
                      <m:r>
                        <a:rPr kumimoji="1" lang="en-US" altLang="ko-KR" sz="3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𝟐</m:t>
                      </m:r>
                      <m:r>
                        <a:rPr kumimoji="1" lang="en-US" altLang="ko-KR" sz="3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br>
                  <a:rPr kumimoji="1" lang="en-US" altLang="ko-KR" sz="3600" b="1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  <a:sym typeface="Wingdings" pitchFamily="2" charset="2"/>
                  </a:rPr>
                </a:br>
                <a:endParaRPr kumimoji="1" lang="en-US" altLang="ko-KR" sz="3600" b="1" dirty="0">
                  <a:solidFill>
                    <a:schemeClr val="accent1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just"/>
                <a:endParaRPr kumimoji="1" lang="en-US" altLang="ko-KR" sz="3600" dirty="0">
                  <a:solidFill>
                    <a:schemeClr val="accent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/>
                <a:r>
                  <a:rPr kumimoji="1" lang="en-US" altLang="ko-KR" sz="3600" dirty="0">
                    <a:solidFill>
                      <a:schemeClr val="accent1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𝒅𝒂𝒕𝒂</m:t>
                        </m:r>
                      </m:sub>
                    </m:sSub>
                    <m:r>
                      <a:rPr kumimoji="1" lang="en-US" altLang="ko-KR" sz="3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ko-KR" altLang="en-US" sz="3600" dirty="0">
                    <a:solidFill>
                      <a:schemeClr val="accent1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</a:t>
                </a:r>
                <a:r>
                  <a:rPr kumimoji="1" lang="en-US" altLang="ko-KR" sz="3600" dirty="0">
                    <a:solidFill>
                      <a:schemeClr val="accent1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2*Jensen-Shannon divergence (JSD)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이고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&gt;=0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 algn="just"/>
                <a:endParaRPr kumimoji="1" lang="en-US" altLang="ko-KR" sz="3600" dirty="0">
                  <a:solidFill>
                    <a:schemeClr val="accent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/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Divergence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이므로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성질에 따라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36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𝒅𝒂𝒕𝒂</m:t>
                        </m:r>
                      </m:sub>
                    </m:sSub>
                    <m:r>
                      <a:rPr kumimoji="1" lang="en-US" altLang="ko-KR" sz="36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 때 최소이고 최소값은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0!</a:t>
                </a:r>
              </a:p>
              <a:p>
                <a:pPr algn="just"/>
                <a:endParaRPr kumimoji="1" lang="en-US" altLang="ko-KR" sz="36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⇒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𝑉</m:t>
                    </m:r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𝐺</m:t>
                            </m:r>
                          </m:e>
                          <m:sup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=−</m:t>
                    </m:r>
                    <m:func>
                      <m:func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4</m:t>
                        </m:r>
                      </m:e>
                    </m:func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235" y="3314592"/>
                <a:ext cx="14731976" cy="8858964"/>
              </a:xfrm>
              <a:prstGeom prst="rect">
                <a:avLst/>
              </a:prstGeom>
              <a:blipFill>
                <a:blip r:embed="rId5"/>
                <a:stretch>
                  <a:fillRect l="-1292" r="-172" b="-17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84F60D-F644-7345-8FD4-85150DE5CE68}"/>
              </a:ext>
            </a:extLst>
          </p:cNvPr>
          <p:cNvSpPr/>
          <p:nvPr/>
        </p:nvSpPr>
        <p:spPr>
          <a:xfrm>
            <a:off x="18638796" y="3419697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Discriminator</a:t>
            </a:r>
            <a:endParaRPr lang="ko-Kore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F51731-F8D3-E145-909E-BE89C4037BFF}"/>
              </a:ext>
            </a:extLst>
          </p:cNvPr>
          <p:cNvSpPr/>
          <p:nvPr/>
        </p:nvSpPr>
        <p:spPr>
          <a:xfrm>
            <a:off x="18638796" y="2995212"/>
            <a:ext cx="2751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Data distribution</a:t>
            </a:r>
            <a:endParaRPr lang="ko-Kore-KR" altLang="en-US" sz="2400" b="1" dirty="0">
              <a:solidFill>
                <a:srgbClr val="53585F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35338C-9C2C-A947-B0F9-296318D02003}"/>
              </a:ext>
            </a:extLst>
          </p:cNvPr>
          <p:cNvSpPr/>
          <p:nvPr/>
        </p:nvSpPr>
        <p:spPr>
          <a:xfrm>
            <a:off x="18671388" y="3848969"/>
            <a:ext cx="3424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accent6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Model(G) distribution</a:t>
            </a:r>
            <a:endParaRPr lang="ko-Kore-KR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61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Recap: Deep generative model</a:t>
            </a:r>
            <a:r>
              <a:rPr lang="ko-KR" altLang="en-US" b="1" dirty="0"/>
              <a:t>의 종류</a:t>
            </a:r>
            <a:endParaRPr lang="en-US" altLang="ko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암시적 모델 </a:t>
            </a:r>
            <a:r>
              <a:rPr lang="en-US" altLang="ko-KR" dirty="0"/>
              <a:t>(Implicit Models)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247900" y="9390131"/>
                <a:ext cx="19091274" cy="4216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Implicit density estimation</a:t>
                </a: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직접 구하지 않아도 샘플을 생성할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&lt;&lt; </a:t>
                </a:r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이번에 다룰 내용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!</a:t>
                </a:r>
                <a:endParaRPr kumimoji="1" lang="en-US" altLang="ko-Kore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Explicit density estimation</a:t>
                </a:r>
              </a:p>
              <a:p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구하기 위해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등에 직접 반영하고 최적화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우리가 지금까지 봐왔던 부분이나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 Glow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배우지 않았다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Flow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먼저 이해 필요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Approximate density? :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직접 구하나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exact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값을 취하는 것이 아닌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“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근사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”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하는 방법을 택하여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학습을 진행한다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9390131"/>
                <a:ext cx="19091274" cy="4216539"/>
              </a:xfrm>
              <a:prstGeom prst="rect">
                <a:avLst/>
              </a:prstGeom>
              <a:blipFill>
                <a:blip r:embed="rId4"/>
                <a:stretch>
                  <a:fillRect l="-997" t="-2102" b="-39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9FE1D376-626C-8D48-827F-7AF09CFD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34" y="2990199"/>
            <a:ext cx="11594235" cy="627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2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750995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Jensen-Shannon Divergence(JSD) vs KL Divergence vs Maximum mean discrepancy (MMD)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Theis, Lucas,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Aäron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van den Oord, and Matthias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Bethge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"A note on the evaluation of generative models."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arXiv:1511.01844 (2015).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5A1ED7-C66F-9647-A54F-60179209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79" y="2957494"/>
            <a:ext cx="13677941" cy="3576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6FF2BD-C9B6-E240-B423-C6D7AFB04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680" y="6534292"/>
            <a:ext cx="10020091" cy="5798948"/>
          </a:xfrm>
          <a:prstGeom prst="rect">
            <a:avLst/>
          </a:prstGeom>
        </p:spPr>
      </p:pic>
      <p:pic>
        <p:nvPicPr>
          <p:cNvPr id="6146" name="Picture 2" descr="Gaussian distributions">
            <a:extLst>
              <a:ext uri="{FF2B5EF4-FFF2-40B4-BE49-F238E27FC236}">
                <a16:creationId xmlns:a16="http://schemas.microsoft.com/office/drawing/2014/main" id="{4672B910-3709-8E4D-9B73-DBC6A78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3520" y="2905262"/>
            <a:ext cx="9358893" cy="53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DFECED-0F9B-044A-AA99-64BC26423B0A}"/>
              </a:ext>
            </a:extLst>
          </p:cNvPr>
          <p:cNvSpPr/>
          <p:nvPr/>
        </p:nvSpPr>
        <p:spPr>
          <a:xfrm>
            <a:off x="15023520" y="8032972"/>
            <a:ext cx="9111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https://software.intel.com/content/www/us/en/develop/articles/better-generative-modelling-through-wasserstein-gans.html</a:t>
            </a:r>
          </a:p>
        </p:txBody>
      </p:sp>
    </p:spTree>
    <p:extLst>
      <p:ext uri="{BB962C8B-B14F-4D97-AF65-F5344CB8AC3E}">
        <p14:creationId xmlns:p14="http://schemas.microsoft.com/office/powerpoint/2010/main" val="376877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Generator, discriminator</a:t>
            </a:r>
            <a:r>
              <a:rPr lang="ko-KR" altLang="en-US" dirty="0"/>
              <a:t>의 목적 함수와 업데이트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E34D24-4053-C34F-9AEF-6B6262ACD357}"/>
                  </a:ext>
                </a:extLst>
              </p:cNvPr>
              <p:cNvSpPr txBox="1"/>
              <p:nvPr/>
            </p:nvSpPr>
            <p:spPr>
              <a:xfrm>
                <a:off x="2112234" y="3362719"/>
                <a:ext cx="17783904" cy="8048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,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320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" panose="020B0500000000000000" pitchFamily="34" charset="-128"/>
                                          <a:sym typeface="Wingdings" pitchFamily="2" charset="2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(1−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))</m:t>
                                  </m:r>
                                </m:e>
                              </m:func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generator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대해 목적함수를 각각 정의하면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=−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1−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𝐺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1−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)]</m:t>
                      </m:r>
                    </m:oMath>
                  </m:oMathPara>
                </a14:m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목적 함수에 따라 패러미터는 매 스텝마다 아래와 같이 업데이트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≔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sSup>
                        <m:s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p>
                      </m:sSup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≔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sSup>
                        <m:sSup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𝛽</m:t>
                          </m:r>
                        </m:e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p>
                      </m:sSup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</m:oMath>
                  </m:oMathPara>
                </a14:m>
                <a:endParaRPr kumimoji="1"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E34D24-4053-C34F-9AEF-6B6262ACD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234" y="3362719"/>
                <a:ext cx="17783904" cy="8048101"/>
              </a:xfrm>
              <a:prstGeom prst="rect">
                <a:avLst/>
              </a:prstGeom>
              <a:blipFill>
                <a:blip r:embed="rId4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91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학습 과정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205C8F-52C2-0F44-8474-6830906E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840" y="3193479"/>
            <a:ext cx="14254687" cy="91965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B39C2EC-112B-B24F-83F0-77A09A687FF1}"/>
              </a:ext>
            </a:extLst>
          </p:cNvPr>
          <p:cNvSpPr/>
          <p:nvPr/>
        </p:nvSpPr>
        <p:spPr>
          <a:xfrm>
            <a:off x="3007896" y="5053262"/>
            <a:ext cx="13306926" cy="37779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148B0A-4182-974A-B149-604AA5EC9C59}"/>
              </a:ext>
            </a:extLst>
          </p:cNvPr>
          <p:cNvSpPr/>
          <p:nvPr/>
        </p:nvSpPr>
        <p:spPr>
          <a:xfrm>
            <a:off x="3007896" y="8879306"/>
            <a:ext cx="13306926" cy="218974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FA4DAC-34C3-3A42-A281-A8E9A5D66FB6}"/>
              </a:ext>
            </a:extLst>
          </p:cNvPr>
          <p:cNvSpPr/>
          <p:nvPr/>
        </p:nvSpPr>
        <p:spPr>
          <a:xfrm>
            <a:off x="16692924" y="6514348"/>
            <a:ext cx="31525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chemeClr val="accent1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Discriminator </a:t>
            </a:r>
            <a:r>
              <a:rPr kumimoji="1" lang="ko-KR" altLang="en-US" sz="3200" b="1" dirty="0">
                <a:solidFill>
                  <a:schemeClr val="accent1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업데이트</a:t>
            </a:r>
            <a:endParaRPr lang="ko-Kore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23765F-9108-F447-A7D6-FE9734C485B9}"/>
              </a:ext>
            </a:extLst>
          </p:cNvPr>
          <p:cNvSpPr/>
          <p:nvPr/>
        </p:nvSpPr>
        <p:spPr>
          <a:xfrm>
            <a:off x="16692924" y="9387444"/>
            <a:ext cx="30599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chemeClr val="accent6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Generator </a:t>
            </a:r>
            <a:r>
              <a:rPr kumimoji="1" lang="ko-KR" altLang="en-US" sz="3200" b="1" dirty="0">
                <a:solidFill>
                  <a:schemeClr val="accent6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업데이트</a:t>
            </a:r>
            <a:endParaRPr lang="ko-Kore-KR" alt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0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Discriminator saturation (vanishing gradient problem)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E34D24-4053-C34F-9AEF-6B6262ACD357}"/>
                  </a:ext>
                </a:extLst>
              </p:cNvPr>
              <p:cNvSpPr txBox="1"/>
              <p:nvPr/>
            </p:nvSpPr>
            <p:spPr>
              <a:xfrm>
                <a:off x="2256613" y="2982389"/>
                <a:ext cx="18341450" cy="99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𝑉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(1−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))</m:t>
                          </m:r>
                        </m:e>
                      </m:func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Generative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부분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1−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)]</m:t>
                      </m:r>
                    </m:oMath>
                  </m:oMathPara>
                </a14:m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그대로 최적화하면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1−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)]</m:t>
                      </m:r>
                    </m:oMath>
                  </m:oMathPara>
                </a14:m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2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𝐷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binary classification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이기 때문에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sigmoid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𝐷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𝑠𝑖𝑔𝑚𝑜𝑖𝑑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𝜎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(1−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𝜎</m:t>
                          </m:r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𝜎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1−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𝜎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𝜎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)(1−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𝜎</m:t>
                          </m:r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1−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𝜎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=−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𝜎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𝑎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=−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𝐷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𝐺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가 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confident</a:t>
                </a:r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하다면 위의 값은 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0</a:t>
                </a:r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이 되어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, generator</a:t>
                </a:r>
                <a:r>
                  <a:rPr kumimoji="1"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가 업데이트가 되지 않는 문제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생긴다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</a:t>
                </a: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discriminator saturation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문제라고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E34D24-4053-C34F-9AEF-6B6262ACD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613" y="2982389"/>
                <a:ext cx="18341450" cy="9904699"/>
              </a:xfrm>
              <a:prstGeom prst="rect">
                <a:avLst/>
              </a:prstGeom>
              <a:blipFill>
                <a:blip r:embed="rId4"/>
                <a:stretch>
                  <a:fillRect l="-830" b="-11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81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Discriminator saturation</a:t>
            </a:r>
            <a:r>
              <a:rPr lang="ko-KR" altLang="en-US" dirty="0"/>
              <a:t>이 해결된 </a:t>
            </a:r>
            <a:r>
              <a:rPr lang="en-US" altLang="ko-KR" dirty="0"/>
              <a:t>GAN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E34D24-4053-C34F-9AEF-6B6262ACD357}"/>
                  </a:ext>
                </a:extLst>
              </p:cNvPr>
              <p:cNvSpPr txBox="1"/>
              <p:nvPr/>
            </p:nvSpPr>
            <p:spPr>
              <a:xfrm>
                <a:off x="1833461" y="3582248"/>
                <a:ext cx="18341450" cy="8325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𝑉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(1−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))</m:t>
                          </m:r>
                        </m:e>
                      </m:func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Generative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부분의 목적 함수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1−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)]</m:t>
                      </m:r>
                    </m:oMath>
                  </m:oMathPara>
                </a14:m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최소화 대신 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최소화하여 최적화 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(discriminator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그대로 유지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교정 전처럼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두 업데이트가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zero-sum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게임을 하고 있다면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balancing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하는 것은 매우 어려울 것이다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GAN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에서는 위의 교정으로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adversarial(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적대적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게임을 정의하여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non-zero sum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만들어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최적화를 용이하게 개선할 수 있었다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  Discriminator saturation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문제를 해결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E34D24-4053-C34F-9AEF-6B6262ACD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61" y="3582248"/>
                <a:ext cx="18341450" cy="8325036"/>
              </a:xfrm>
              <a:prstGeom prst="rect">
                <a:avLst/>
              </a:prstGeom>
              <a:blipFill>
                <a:blip r:embed="rId4"/>
                <a:stretch>
                  <a:fillRect l="-830" b="-1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768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13CA0-EBB4-2D4C-AA13-CD8E8C95E1D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4ADDD-5E6C-8548-B027-39D3E43CD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358" y="3210679"/>
            <a:ext cx="10413350" cy="94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2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GAN</a:t>
            </a:r>
            <a:r>
              <a:rPr lang="ko-Kore-KR" altLang="en-US" dirty="0"/>
              <a:t>을 평가하는 방법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823BF5-BCD2-8E40-83D9-C4959091FE46}"/>
              </a:ext>
            </a:extLst>
          </p:cNvPr>
          <p:cNvSpPr/>
          <p:nvPr/>
        </p:nvSpPr>
        <p:spPr>
          <a:xfrm>
            <a:off x="1956010" y="3184176"/>
            <a:ext cx="17940128" cy="10359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GAN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평가하는 방법은 아직 열린 문제이다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Why?  Explicit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한 문제와 다르게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likelihood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test-set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대해 평가할 수 없기 때문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평가에 무엇이 중요할까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</a:t>
            </a:r>
          </a:p>
          <a:p>
            <a:pPr marL="971492" lvl="1" indent="-514350">
              <a:lnSpc>
                <a:spcPct val="150000"/>
              </a:lnSpc>
              <a:buAutoNum type="arabicPeriod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Fidelity: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이미지의 퀄리티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971492" lvl="1" indent="-514350">
              <a:lnSpc>
                <a:spcPct val="150000"/>
              </a:lnSpc>
              <a:buAutoNum type="arabicPeriod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Diversity: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이미지의 다양성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GAN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metrics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들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Parzen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-Window density estimator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Inception Score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Frechet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Inception Distance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Sampling &amp; Truncation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HYPE (Human </a:t>
            </a:r>
            <a:r>
              <a:rPr kumimoji="1"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eYe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Perceptual Evaluation)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75851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GAN</a:t>
            </a:r>
            <a:r>
              <a:rPr lang="ko-Kore-KR" altLang="en-US" dirty="0"/>
              <a:t>을 평가하는 방법</a:t>
            </a:r>
            <a:r>
              <a:rPr lang="en-US" altLang="ko-Kore-KR" dirty="0"/>
              <a:t> – </a:t>
            </a:r>
            <a:r>
              <a:rPr lang="en-US" altLang="ko-Kore-KR" dirty="0" err="1"/>
              <a:t>Parzen</a:t>
            </a:r>
            <a:r>
              <a:rPr lang="en-US" altLang="ko-Kore-KR" dirty="0"/>
              <a:t>-Window density estimator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7823BF5-BCD2-8E40-83D9-C4959091FE46}"/>
                  </a:ext>
                </a:extLst>
              </p:cNvPr>
              <p:cNvSpPr/>
              <p:nvPr/>
            </p:nvSpPr>
            <p:spPr>
              <a:xfrm>
                <a:off x="1956010" y="3184176"/>
                <a:ext cx="17940128" cy="6981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Kernel density estimator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라고도 알려져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Estimator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kernel K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bandwidth h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이루어져 아래 식을 만족한다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𝐾</m:t>
                          </m:r>
                          <m: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ko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32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h</m:t>
                              </m:r>
                            </m:den>
                          </m:f>
                          <m:r>
                            <a:rPr kumimoji="1" lang="en-US" altLang="ko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생성 모델 평가에서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표준 정규 분포의 밀도 함수로 선택된다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validation set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분석을 통해 선택한다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7823BF5-BCD2-8E40-83D9-C4959091F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010" y="3184176"/>
                <a:ext cx="17940128" cy="6981719"/>
              </a:xfrm>
              <a:prstGeom prst="rect">
                <a:avLst/>
              </a:prstGeom>
              <a:blipFill>
                <a:blip r:embed="rId4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19EAA2E5-2453-664C-BA68-2D7B2DDF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726" y="4730062"/>
            <a:ext cx="4486274" cy="358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F3184C-4004-1A4C-9579-3AEB49885894}"/>
              </a:ext>
            </a:extLst>
          </p:cNvPr>
          <p:cNvSpPr/>
          <p:nvPr/>
        </p:nvSpPr>
        <p:spPr>
          <a:xfrm>
            <a:off x="18089773" y="8134415"/>
            <a:ext cx="6223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https://en.wikipedia.org/wiki/Kernel_density_estimation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FC425A-2011-BA47-BEFE-770561F82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097" y="9410047"/>
            <a:ext cx="10877315" cy="36517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18861E-9B48-864D-BB55-F87CEE7A542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Goodfellow, Ian, et al. "Generative adversarial nets." Advances in neural information processing systems 27 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6974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GAN</a:t>
            </a:r>
            <a:r>
              <a:rPr lang="ko-Kore-KR" altLang="en-US" dirty="0"/>
              <a:t>을 평가하는 방법</a:t>
            </a:r>
            <a:r>
              <a:rPr lang="en-US" altLang="ko-Kore-KR" dirty="0"/>
              <a:t> – </a:t>
            </a:r>
            <a:r>
              <a:rPr lang="en-US" altLang="ko-Kore-KR" dirty="0" err="1"/>
              <a:t>Parzen</a:t>
            </a:r>
            <a:r>
              <a:rPr lang="en-US" altLang="ko-Kore-KR" dirty="0"/>
              <a:t>-Window density estimator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823BF5-BCD2-8E40-83D9-C4959091FE46}"/>
              </a:ext>
            </a:extLst>
          </p:cNvPr>
          <p:cNvSpPr/>
          <p:nvPr/>
        </p:nvSpPr>
        <p:spPr>
          <a:xfrm>
            <a:off x="1956010" y="3184176"/>
            <a:ext cx="17940128" cy="1495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그러나 정확하지 않을 수도 있다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!.</a:t>
            </a:r>
          </a:p>
          <a:p>
            <a:pPr>
              <a:lnSpc>
                <a:spcPct val="150000"/>
              </a:lnSpc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18861E-9B48-864D-BB55-F87CEE7A542C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Theis, Lucas,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Aäron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van den Oord, and Matthias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Bethge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"A note on the evaluation of generative models."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arXiv:1511.01844 (2015).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95CC72-6C40-8748-A10F-60F7B7C18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747" y="4214450"/>
            <a:ext cx="14278955" cy="80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94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GAN</a:t>
            </a:r>
            <a:r>
              <a:rPr lang="ko-Kore-KR" altLang="en-US" dirty="0"/>
              <a:t>을 평가하는 방법</a:t>
            </a:r>
            <a:r>
              <a:rPr lang="en-US" altLang="ko-Kore-KR" dirty="0"/>
              <a:t> – Inception score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52EEB6-96FE-F64E-83FD-C8C470D16BE7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Barratt, Shane, and Rishi Sharma. "A note on the inception score."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arXiv:1801.01973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F82ED8-96F5-044E-9FD6-774D7F455508}"/>
                  </a:ext>
                </a:extLst>
              </p:cNvPr>
              <p:cNvSpPr/>
              <p:nvPr/>
            </p:nvSpPr>
            <p:spPr>
              <a:xfrm>
                <a:off x="2141622" y="3642568"/>
                <a:ext cx="18445536" cy="8869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Inception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40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p</m:t>
                    </m:r>
                    <m:d>
                      <m:dPr>
                        <m:ctrlPr>
                          <a:rPr kumimoji="1"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y</m:t>
                        </m:r>
                      </m:e>
                      <m:e>
                        <m:r>
                          <m:rPr>
                            <m:sty m:val="p"/>
                          </m:rPr>
                          <a:rPr kumimoji="1" lang="en-US" altLang="ko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x</m:t>
                        </m:r>
                      </m:e>
                    </m:d>
                  </m:oMath>
                </a14:m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classifier 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 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(i.e. pre-training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된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inception v3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네트워크 사용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marginal label distribution (label 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들의 확률 분포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40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p</m:t>
                    </m:r>
                    <m:d>
                      <m:dPr>
                        <m:ctrlPr>
                          <a:rPr kumimoji="1"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y</m:t>
                        </m:r>
                      </m:e>
                    </m:d>
                    <m:r>
                      <a:rPr kumimoji="1" lang="en-US" altLang="ko-KR" sz="40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nary>
                      <m:naryPr>
                        <m:supHide m:val="on"/>
                        <m:ctrlPr>
                          <a:rPr kumimoji="1"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n-US" altLang="ko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x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kumimoji="1" lang="en-US" altLang="ko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p</m:t>
                        </m:r>
                        <m:d>
                          <m:dPr>
                            <m:ctrlPr>
                              <a:rPr kumimoji="1"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4000" b="0" i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y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kumimoji="1" lang="en-US" altLang="ko-KR" sz="4000" b="0" i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x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4000" b="0" i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4000" b="0" i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g</m:t>
                            </m:r>
                          </m:sub>
                        </m:sSub>
                        <m:r>
                          <a:rPr kumimoji="1" lang="en-US" altLang="ko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ko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x</m:t>
                        </m:r>
                        <m:r>
                          <a:rPr kumimoji="1" lang="en-US" altLang="ko-KR" sz="40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e>
                    </m:nary>
                  </m:oMath>
                </a14:m>
                <a:b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endParaRPr kumimoji="1"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위 두 분포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간 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KL divergence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expectation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지수 제곱</a:t>
                </a:r>
                <a:b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endParaRPr kumimoji="1"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40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IS</m:t>
                    </m:r>
                    <m:d>
                      <m:dPr>
                        <m:ctrlPr>
                          <a:rPr kumimoji="1"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𝐺</m:t>
                        </m:r>
                      </m:e>
                    </m:d>
                    <m:r>
                      <a:rPr kumimoji="1" lang="en-US" altLang="ko-KR" sz="40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kumimoji="1"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exp</m:t>
                        </m:r>
                      </m:fName>
                      <m:e>
                        <m: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40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x</m:t>
                            </m:r>
                            <m: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kumimoji="1" lang="en-US" altLang="ko-KR" sz="40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g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sz="40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40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KL</m:t>
                                </m:r>
                              </m:sub>
                            </m:sSub>
                            <m: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p</m:t>
                            </m:r>
                            <m:d>
                              <m:dPr>
                                <m:ctrlPr>
                                  <a:rPr kumimoji="1" lang="en-US" altLang="ko-KR" sz="40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y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x</m:t>
                                </m:r>
                              </m:e>
                            </m:d>
                            <m: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||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p</m:t>
                            </m:r>
                            <m: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y</m:t>
                            </m:r>
                            <m: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)</m:t>
                            </m:r>
                          </m:e>
                        </m:d>
                        <m: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e>
                    </m:func>
                  </m:oMath>
                </a14:m>
                <a:b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14:m>
                  <m:oMath xmlns:m="http://schemas.openxmlformats.org/officeDocument/2006/math">
                    <m:r>
                      <a:rPr kumimoji="1" lang="en-US" altLang="ko-KR" sz="40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kumimoji="1"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exp</m:t>
                        </m:r>
                      </m:fName>
                      <m:e>
                        <m: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4000" b="0" i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4000" b="0" i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x</m:t>
                            </m:r>
                            <m:r>
                              <a:rPr kumimoji="1" lang="en-US" altLang="ko-KR" sz="4000" b="0" i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kumimoji="1" lang="en-US" altLang="ko-KR" sz="40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g</m:t>
                                </m:r>
                              </m:sub>
                            </m:sSub>
                            <m: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y</m:t>
                            </m:r>
                            <m: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~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p</m:t>
                            </m:r>
                            <m:d>
                              <m:dPr>
                                <m:ctrlPr>
                                  <a:rPr kumimoji="1" lang="en-US" altLang="ko-KR" sz="40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y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x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kumimoji="1" lang="en-US" altLang="ko-KR" sz="40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kumimoji="1" lang="en-US" altLang="ko-KR" sz="40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4000" b="0" i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y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4000" b="0" i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</m:func>
                            <m: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4000" b="0" i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p</m:t>
                            </m:r>
                            <m:d>
                              <m:dPr>
                                <m:ctrlPr>
                                  <a:rPr kumimoji="1" lang="en-US" altLang="ko-KR" sz="40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4000" b="0" i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y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e>
                    </m:func>
                  </m:oMath>
                </a14:m>
                <a:b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14:m>
                  <m:oMath xmlns:m="http://schemas.openxmlformats.org/officeDocument/2006/math">
                    <m:r>
                      <a:rPr kumimoji="1" lang="en-US" altLang="ko-KR" sz="40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kumimoji="1"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exp</m:t>
                        </m:r>
                      </m:fName>
                      <m:e>
                        <m: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ko-KR" sz="40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y</m:t>
                            </m:r>
                          </m:e>
                        </m:d>
                        <m: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ko-KR" sz="40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y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kumimoji="1" lang="en-US" altLang="ko-KR" sz="40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x</m:t>
                            </m:r>
                          </m:e>
                        </m:d>
                        <m:r>
                          <a:rPr kumimoji="1" lang="en-US" altLang="ko-KR" sz="40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e>
                    </m:func>
                  </m:oMath>
                </a14:m>
                <a:endParaRPr lang="en-US" altLang="ko-Kore-KR" sz="40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가장 널리 사용되는 지표 중 하나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ko-Kore-KR" altLang="en-US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F82ED8-96F5-044E-9FD6-774D7F455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22" y="3642568"/>
                <a:ext cx="18445536" cy="8869800"/>
              </a:xfrm>
              <a:prstGeom prst="rect">
                <a:avLst/>
              </a:prstGeom>
              <a:blipFill>
                <a:blip r:embed="rId4"/>
                <a:stretch>
                  <a:fillRect l="-1032" t="-715" r="-138" b="-20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10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암시적 모델 </a:t>
            </a:r>
            <a:r>
              <a:rPr lang="en-US" altLang="ko-KR" b="1" dirty="0"/>
              <a:t>(Implicit Models)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Sampler</a:t>
            </a:r>
            <a:r>
              <a:rPr lang="ko-KR" altLang="en-US" dirty="0"/>
              <a:t> 생성 모델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258837" y="3329608"/>
                <a:ext cx="20636163" cy="923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Implicit density estimation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직접 구하지 않아도 샘플을 생성할 수 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endParaRPr kumimoji="1" lang="en-US" altLang="ko-KR" sz="40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모델의 목적이 어떤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data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분포를 학습하고자 하는 것이 아닌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진짜 같은 샘플을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하는 것을 목적으로 하는 함수이다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모델에 대한 명시적인 정의가 없는 상태에서도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en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latent vector (i.e. noise)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로부터 샘플을 만들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수 있는 모델을 생성한다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반면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, Auto-regressive, flow, latent variable </a:t>
                </a: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모델들은 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likelihood(exact)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기반이거나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근사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(approximate)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보통 좋은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latent variable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위해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compression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진행한다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사실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생성 모델을 위해 정확한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compression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안 필요할 수도 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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샘플링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37" y="3329608"/>
                <a:ext cx="20636163" cy="9238426"/>
              </a:xfrm>
              <a:prstGeom prst="rect">
                <a:avLst/>
              </a:prstGeom>
              <a:blipFill>
                <a:blip r:embed="rId4"/>
                <a:stretch>
                  <a:fillRect l="-1108" b="-16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650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GAN</a:t>
            </a:r>
            <a:r>
              <a:rPr lang="ko-Kore-KR" altLang="en-US" dirty="0"/>
              <a:t>을 평가하는 방법</a:t>
            </a:r>
            <a:r>
              <a:rPr lang="en-US" altLang="ko-Kore-KR" dirty="0"/>
              <a:t> – </a:t>
            </a:r>
            <a:r>
              <a:rPr lang="en-US" altLang="ko-Kore-KR" dirty="0" err="1"/>
              <a:t>Frechet</a:t>
            </a:r>
            <a:r>
              <a:rPr lang="en-US" altLang="ko-Kore-KR" dirty="0"/>
              <a:t> Inception Distance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52EEB6-96FE-F64E-83FD-C8C470D16BE7}"/>
              </a:ext>
            </a:extLst>
          </p:cNvPr>
          <p:cNvSpPr/>
          <p:nvPr/>
        </p:nvSpPr>
        <p:spPr>
          <a:xfrm>
            <a:off x="3218680" y="12996000"/>
            <a:ext cx="15571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Heusel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et al.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trained by a two time-scale update rule converge to a local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nash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equilibrium." Advances in neural information processing systems 30 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F82ED8-96F5-044E-9FD6-774D7F455508}"/>
                  </a:ext>
                </a:extLst>
              </p:cNvPr>
              <p:cNvSpPr/>
              <p:nvPr/>
            </p:nvSpPr>
            <p:spPr>
              <a:xfrm>
                <a:off x="1828799" y="3301595"/>
                <a:ext cx="21103389" cy="626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Inception score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충분히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diversity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평가하지 못할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(i.e. class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class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사이의 값은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?)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Frechet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Inception Distance: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보다 미묘한 차이를 잡아내기 위해 제안되었다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이미지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어떤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feature space (inception v3 pool3 layer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2048 dim. activation)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mean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covariance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랜덤 피처들로 부터 측정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𝐹𝐼𝐷</m:t>
                      </m:r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2</m:t>
                          </m:r>
                        </m:sub>
                        <m:sup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2</m:t>
                          </m:r>
                        </m:sup>
                      </m:sSubSup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𝑇𝑟</m:t>
                      </m:r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X</m:t>
                          </m:r>
                        </m:sub>
                      </m:sSub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Σ</m:t>
                          </m:r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𝑌</m:t>
                          </m:r>
                        </m:sub>
                      </m:sSub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−2(</m:t>
                      </m:r>
                      <m:rad>
                        <m:radPr>
                          <m:degHide m:val="on"/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ore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𝑌</m:t>
                              </m:r>
                            </m:sub>
                          </m:sSub>
                        </m:e>
                      </m:ra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낮은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FID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두 분포의 거리가 가깝다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진짜와 가짜가 유사하다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F82ED8-96F5-044E-9FD6-774D7F455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9" y="3301595"/>
                <a:ext cx="21103389" cy="6261201"/>
              </a:xfrm>
              <a:prstGeom prst="rect">
                <a:avLst/>
              </a:prstGeom>
              <a:blipFill>
                <a:blip r:embed="rId4"/>
                <a:stretch>
                  <a:fillRect l="-722" r="-241" b="-22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71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GAN</a:t>
            </a:r>
            <a:r>
              <a:rPr lang="ko-Kore-KR" altLang="en-US" dirty="0"/>
              <a:t>을 평가하는 방법</a:t>
            </a:r>
            <a:r>
              <a:rPr lang="en-US" altLang="ko-Kore-KR" dirty="0"/>
              <a:t> – </a:t>
            </a:r>
            <a:r>
              <a:rPr lang="en-US" altLang="ko-Kore-KR" dirty="0" err="1"/>
              <a:t>Frechet</a:t>
            </a:r>
            <a:r>
              <a:rPr lang="en-US" altLang="ko-Kore-KR" dirty="0"/>
              <a:t> Inception Distance (FID)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52EEB6-96FE-F64E-83FD-C8C470D16BE7}"/>
              </a:ext>
            </a:extLst>
          </p:cNvPr>
          <p:cNvSpPr/>
          <p:nvPr/>
        </p:nvSpPr>
        <p:spPr>
          <a:xfrm>
            <a:off x="3218680" y="12996000"/>
            <a:ext cx="15571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Heusel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et al.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trained by a two time-scale update rule converge to a local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nash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equilibrium." Advances in neural information processing systems 30 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F82ED8-96F5-044E-9FD6-774D7F455508}"/>
              </a:ext>
            </a:extLst>
          </p:cNvPr>
          <p:cNvSpPr/>
          <p:nvPr/>
        </p:nvSpPr>
        <p:spPr>
          <a:xfrm>
            <a:off x="1818117" y="3102704"/>
            <a:ext cx="21103389" cy="753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낮은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FID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두 분포의 거리가 가깝다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진짜와 가짜가 유사하다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530C0D-F48F-CB40-83C7-103D738C9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176" y="4079185"/>
            <a:ext cx="12689118" cy="59613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57F55E6-60F5-9844-989C-CA26CF9B30E2}"/>
              </a:ext>
            </a:extLst>
          </p:cNvPr>
          <p:cNvSpPr/>
          <p:nvPr/>
        </p:nvSpPr>
        <p:spPr>
          <a:xfrm>
            <a:off x="1818117" y="10068698"/>
            <a:ext cx="18078021" cy="280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단점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ImageNet data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pre-trained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된 경우 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ImageNet data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이미지의 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class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다른 이미지를 다룰 경우 원하는 특징을 포착하지 못할 수 있다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re-trained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아닌 경우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많은 수의 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sample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학습시키지 않으면 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biased feature layer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생겨서 좋지 못한 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FID score</a:t>
            </a:r>
            <a:r>
              <a:rPr lang="ko-KR" altLang="en-US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얻게 된다</a:t>
            </a: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Pre-trained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아닌 경우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학습을 시키기 위해 시간이 오래 걸린다</a:t>
            </a: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표본의 분포가 정규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분포가 아닐 경우 제한적인 통계량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평균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분산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만으로는 분포의 차이를 잘못 설명할 수 있다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ko-Kore-KR" altLang="en-US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877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Adversarial Network (GAN)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Wrap-up: GAN</a:t>
            </a:r>
            <a:r>
              <a:rPr lang="ko-KR" altLang="en-US" dirty="0"/>
              <a:t>의 장단점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7F55E6-60F5-9844-989C-CA26CF9B30E2}"/>
              </a:ext>
            </a:extLst>
          </p:cNvPr>
          <p:cNvSpPr/>
          <p:nvPr/>
        </p:nvSpPr>
        <p:spPr>
          <a:xfrm>
            <a:off x="1973178" y="3568676"/>
            <a:ext cx="18854821" cy="942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장점</a:t>
            </a:r>
            <a:endParaRPr lang="en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200092" lvl="1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이미지 생성 시간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(sampling)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빠르다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200092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Inference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따로 없다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200092" lvl="1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이미지 품질이 좋다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(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해상도 문제는 기본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GAN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추후 발전되며 해결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!)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단점</a:t>
            </a:r>
            <a:endParaRPr lang="en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200092" lvl="1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본질적인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evaluation metrics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부족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학습의 불안정성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(i.e. mode collapse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문제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추후 어느 정도 해결됨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Mode collapse: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각 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mode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들을 번갈아 돌아가면서 전체적인 데이터 분포를 찾지 못하고 한 번에 하나의 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mode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에만 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weight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줘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학습이 잘 되지 않는 형태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200092" lvl="1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명시적인 확률 밀도를 알 수 없다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200092" lvl="1" indent="-742950">
              <a:lnSpc>
                <a:spcPct val="150000"/>
              </a:lnSpc>
              <a:buFont typeface="+mj-lt"/>
              <a:buAutoNum type="arabicPeriod"/>
            </a:pP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latent vector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역 변환이 어렵다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88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#4&gt;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Implicit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GAN의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발전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- part 1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33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2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28913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Convolutional GAN(DCGAN; 2015-2016)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Convolutional Net + GAN 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7F55E6-60F5-9844-989C-CA26CF9B30E2}"/>
              </a:ext>
            </a:extLst>
          </p:cNvPr>
          <p:cNvSpPr/>
          <p:nvPr/>
        </p:nvSpPr>
        <p:spPr>
          <a:xfrm>
            <a:off x="2021854" y="3329608"/>
            <a:ext cx="18948687" cy="519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기본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fully-connected layer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CNN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바꾸면 어떨까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이때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generator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up-sampling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위해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de-convolution layer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쓰자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Spatial max pooling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지우고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대신 </a:t>
            </a: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strided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convolution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쓰자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또한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Batch-normalization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각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뒤에 넣어보자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(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그러나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generator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output, discriminator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Generator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ReLU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layer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쓰고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Tanh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 layer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쓰자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Leaky </a:t>
            </a: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ReLU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쓰고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sigmoid output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쓰자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705727" y="12709669"/>
            <a:ext cx="13953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Radford, Alec, Luke Metz,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"Unsupervised representation learning with deep convolutional generative adversarial networks."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arXiv:1511.06434 (2015).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F7E01-5738-084B-B8D7-48413DC73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925" y="8521289"/>
            <a:ext cx="10487318" cy="41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90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Convolutional GAN(DCGAN; 2015-2016)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 </a:t>
            </a:r>
            <a:r>
              <a:rPr lang="en-US" altLang="ko-KR" dirty="0"/>
              <a:t>– Vector arithmetic, Interpolation, representation learning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705727" y="12709669"/>
            <a:ext cx="13953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Radford, Alec, Luke Metz,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"Unsupervised representation learning with deep convolutional generative adversarial networks."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arXiv:1511.06434 (2015).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F180C9-AC10-9E43-8740-D37610686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2591255"/>
            <a:ext cx="9251044" cy="97584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05DE19-4DB6-784A-9C31-B28106A9F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6719" y="2753593"/>
            <a:ext cx="8264645" cy="5873428"/>
          </a:xfrm>
          <a:prstGeom prst="rect">
            <a:avLst/>
          </a:prstGeom>
        </p:spPr>
      </p:pic>
      <p:pic>
        <p:nvPicPr>
          <p:cNvPr id="10241" name="Picture 1" descr="page61image53349664">
            <a:extLst>
              <a:ext uri="{FF2B5EF4-FFF2-40B4-BE49-F238E27FC236}">
                <a16:creationId xmlns:a16="http://schemas.microsoft.com/office/drawing/2014/main" id="{10AA4E3A-4F6B-3340-B347-F33042A3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042" y="9246585"/>
            <a:ext cx="91440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22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Convolutional GAN(DCGAN; 2015-2016)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의의와 남은 문제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705727" y="12709669"/>
            <a:ext cx="13953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Radford, Alec, Luke Metz, and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"Unsupervised representation learning with deep convolutional generative adversarial networks."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arXiv:1511.06434 (2015).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E34E08-EA6A-5C48-9782-6FE06A578C68}"/>
              </a:ext>
            </a:extLst>
          </p:cNvPr>
          <p:cNvSpPr/>
          <p:nvPr/>
        </p:nvSpPr>
        <p:spPr>
          <a:xfrm>
            <a:off x="2558715" y="3867441"/>
            <a:ext cx="13953456" cy="4994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좋은 품질로 생성되고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interpolation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도 가능함을 보임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그러나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아래 문제들은 개선될 여지가 많음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불안정한 학습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아키텍처에 따라 성능이 많이 달라진다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하이퍼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파라미터의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변경에 의해 성능이 많이 달라진다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3903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Improved techniques for training GAN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OpenAI</a:t>
            </a:r>
            <a:r>
              <a:rPr lang="ko-KR" altLang="en-US" dirty="0"/>
              <a:t>팀에 의해 </a:t>
            </a:r>
            <a:r>
              <a:rPr lang="en-US" altLang="ko-KR" dirty="0"/>
              <a:t>GAN</a:t>
            </a:r>
            <a:r>
              <a:rPr lang="ko-KR" altLang="en-US" dirty="0"/>
              <a:t>의 추가 발전 방향이 제시됨</a:t>
            </a:r>
            <a:r>
              <a:rPr lang="en-US" altLang="ko-KR" dirty="0"/>
              <a:t>!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Salimans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Tim, et al. "Improved techniques for training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Advances in neural information processing systems 29 (2016): 2234-2242.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2471456" y="3631678"/>
                <a:ext cx="13953456" cy="7312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Feature matching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Historical averaging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Minibatch discrimination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Virtual batch-normalization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One-side label smoothing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Semi-supervised learning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Inception Score(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36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</a:rPr>
                          <m:t>exp</m:t>
                        </m:r>
                      </m:fName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𝐾𝐿</m:t>
                            </m:r>
                          </m:sub>
                        </m:s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)||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func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도 여기서 제안되었다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모델의 성능과 사람의 판단을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correlate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시킨다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1371487" lvl="2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생성물의 다양성을 보장할 수 있다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456" y="3631678"/>
                <a:ext cx="13953456" cy="7312836"/>
              </a:xfrm>
              <a:prstGeom prst="rect">
                <a:avLst/>
              </a:prstGeom>
              <a:blipFill>
                <a:blip r:embed="rId4"/>
                <a:stretch>
                  <a:fillRect l="-1182" b="-17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Improved techniques for training GAN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Feature matching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57358" y="12811334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Salimans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Tim, et al. "Improved techniques for training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Advances in neural information processing systems 29 (2016): 2234-2242.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1955800" y="3350322"/>
                <a:ext cx="21412200" cy="9485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D</a:t>
                </a:r>
                <a:r>
                  <a:rPr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iscriminator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에 새로운 목표를 지정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하여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over-training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방지하고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GAN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불안정성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(i.e.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discriminator saturation, module collapsed)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완화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Generator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생성한 분포와 실제 데이터의 분포를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matching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시키기 위해 </a:t>
                </a:r>
                <a:r>
                  <a:rPr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Discriminator 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중간층의 </a:t>
                </a:r>
                <a:r>
                  <a:rPr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activation </a:t>
                </a:r>
                <a:r>
                  <a:rPr lang="ko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함수를 이용</a:t>
                </a:r>
                <a:endParaRPr lang="en-US" altLang="ko-KR" sz="32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진짜 가짜를 나누는 것이 아닌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진짜와 같은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feature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가지고 있는지를 파악하는 방식으로 학습을 진행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중간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layer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activation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함수라면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새로운 손실 함수는 다음이 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Discriminator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중간층의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output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생성에 필요한 하나의 특징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(feature)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random sampling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된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 분포가 비슷한지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(matching) 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살펴보는 것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목표하는 부분까지 도달하는 지 확인할 수 없지만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GAN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학습의 불안정성 완화에 효과적임을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실험적으로 확인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800" y="3350322"/>
                <a:ext cx="21412200" cy="9485930"/>
              </a:xfrm>
              <a:prstGeom prst="rect">
                <a:avLst/>
              </a:prstGeom>
              <a:blipFill>
                <a:blip r:embed="rId4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411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Improved techniques for training GAN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Historical averaging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57358" y="12811334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Salimans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Tim, et al. "Improved techniques for training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Advances in neural information processing systems 29 (2016): 2234-2242.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2438400" y="3952430"/>
                <a:ext cx="18387213" cy="5466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손실 함수에 아래의 식을 추가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𝜃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모델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파라미터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𝜃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[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𝑖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번째 학습 과정에서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파라미터를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의미하면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𝑡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𝑖</m:t>
                                      </m:r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Long-time series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에서도 잘 작동하게 도와줌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952430"/>
                <a:ext cx="18387213" cy="5466818"/>
              </a:xfrm>
              <a:prstGeom prst="rect">
                <a:avLst/>
              </a:prstGeom>
              <a:blipFill>
                <a:blip r:embed="rId4"/>
                <a:stretch>
                  <a:fillRect l="-829" b="-160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356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암시적 모델 </a:t>
            </a:r>
            <a:r>
              <a:rPr lang="en-US" altLang="ko-KR" b="1" dirty="0"/>
              <a:t>(Implicit Models)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Sampler</a:t>
            </a:r>
            <a:r>
              <a:rPr lang="ko-KR" altLang="en-US" dirty="0"/>
              <a:t> 생성 모델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AAD46-29CA-5041-87C9-B018B700C488}"/>
              </a:ext>
            </a:extLst>
          </p:cNvPr>
          <p:cNvSpPr txBox="1"/>
          <p:nvPr/>
        </p:nvSpPr>
        <p:spPr>
          <a:xfrm>
            <a:off x="2344152" y="3837928"/>
            <a:ext cx="20636163" cy="785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4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Sampler</a:t>
            </a:r>
            <a:r>
              <a:rPr kumimoji="1" lang="ko-Kore-KR" altLang="en-US" sz="4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생성모델의 조건</a:t>
            </a:r>
            <a:endParaRPr kumimoji="1" lang="en-US" altLang="ko-Kore-KR" sz="44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데이터 포인트에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“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내재하는 분포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”(underlying distribution)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생성 모델이 이해해야한다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Training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샘플들 간의 샘플들을 부드럽게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interpolation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가능해야한다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생성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모델의 생성된 샘플들이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training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샘플들과 유사하여야 하지만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같아서는 안된다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Training data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분포 안에서의 내재하는 분포들의 대표적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(representative)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인 샘플들을 생성하여야 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예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	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특정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웃는 표정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(A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웃는 것은 학습데이터에 없음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4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조건이 아니어도 괜찮은 것</a:t>
            </a:r>
            <a:endParaRPr kumimoji="1" lang="en-US" altLang="ko-KR" sz="44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 데이터와 정확히 같은 포인트에서 똑같이 생성하는 것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복구하는 것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1643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Improved techniques for training GAN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Minibatch discrimination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57358" y="12811334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Salimans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Tim, et al. "Improved techniques for training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Advances in neural information processing systems 29 (2016): 2234-2242.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E34E08-EA6A-5C48-9782-6FE06A578C68}"/>
              </a:ext>
            </a:extLst>
          </p:cNvPr>
          <p:cNvSpPr/>
          <p:nvPr/>
        </p:nvSpPr>
        <p:spPr>
          <a:xfrm>
            <a:off x="2108200" y="3329608"/>
            <a:ext cx="20700999" cy="888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GAN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실패하는 경우 중 하나는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Generator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동일한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유사한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출력을 하게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parameter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학습되는 경우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lvl="1"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Generator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discriminator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속이기만 하면 되기 때문에 발생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Vanilla GAN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등에서 정교하게 세팅하지 않고 실험하면 초기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noise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따라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Loss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급격하게 줄어들고 결과를 확인하면 이상한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noise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만 출력하는 경우가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각 </a:t>
            </a:r>
            <a:r>
              <a:rPr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example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개별로 처리하기 때문에 출력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간의 관계를 고려하지 않기 때문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동일한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example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동일한 것으로 인식하지 못한다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è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배치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(batch)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안에서 다른 데이터 간의 관계를 고려하도록 설계하자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è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è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8246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Improved techniques for training GAN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Minibatch discrimination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57358" y="12811334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Salimans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Tim, et al. "Improved techniques for training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Advances in neural information processing systems 29 (2016): 2234-2242.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2000848" y="2982389"/>
                <a:ext cx="17551400" cy="9762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배치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(batch)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안에서 다른 데이터 간의 관계를 고려하도록 설계하자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feature vector (latent vector)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중간 레이어에 의해 생성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</a:t>
                </a:r>
                <a:r>
                  <a:rPr lang="ko-KR" altLang="en-US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𝑇</m:t>
                    </m:r>
                    <m:r>
                      <a:rPr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𝐴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𝑋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𝐵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𝑋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텐서을 곱해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Matrix 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𝑀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sSup>
                      <m:s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𝐵𝑋𝐶</m:t>
                        </m:r>
                      </m:sup>
                    </m:s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계산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그리고 본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matrix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row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간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L1-distance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계산한다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br>
                  <a:rPr lang="en-US" altLang="ko-KR" sz="320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  <a:sym typeface="Wingdings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32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𝐿</m:t>
                                </m:r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∈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</m:func>
                  </m:oMath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있을 때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Minibatch layer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output layer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𝑜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아래와 같이 정의하고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이를 고려하게 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𝑜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𝑏</m:t>
                          </m:r>
                        </m:sub>
                      </m:sSub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𝑗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∈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𝑅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𝑜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…,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∈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𝐵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𝑜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𝑋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∈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𝑛𝑋𝐵</m:t>
                          </m:r>
                        </m:sup>
                      </m:sSup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시각적으로 좋은 샘플을 보다 잘 생성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48" y="2982389"/>
                <a:ext cx="17551400" cy="9762609"/>
              </a:xfrm>
              <a:prstGeom prst="rect">
                <a:avLst/>
              </a:prstGeom>
              <a:blipFill>
                <a:blip r:embed="rId4"/>
                <a:stretch>
                  <a:fillRect l="-868" b="-10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A255D62-160C-224E-8FA5-95E440E1E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801" y="2863631"/>
            <a:ext cx="5445722" cy="5763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0DDB6D-A155-2944-8A79-717D28EA1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7892" y="0"/>
            <a:ext cx="3898926" cy="322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07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Improved techniques for training GAN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One-sided label smoothing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57358" y="12811334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Salimans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Tim, et al. "Improved techniques for training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Advances in neural information processing systems 29 (2016): 2234-2242.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E34E08-EA6A-5C48-9782-6FE06A578C68}"/>
              </a:ext>
            </a:extLst>
          </p:cNvPr>
          <p:cNvSpPr/>
          <p:nvPr/>
        </p:nvSpPr>
        <p:spPr>
          <a:xfrm>
            <a:off x="2160450" y="3671545"/>
            <a:ext cx="20700999" cy="666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타겟 레이블로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0(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Fake)/1(Real)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대신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0.1/0.9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등의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smoothed value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Discriminator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훈련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Label smoothing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이라고도 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CE: cross entropy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라면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Cross entropy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사용할 때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Discriminator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비용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기존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CE(1, discriminator(data) + CE(0, discriminator(samples))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제안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CE(.9, discriminator(data) + CE(0., discriminator(samples))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7747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Improved techniques for training GAN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One-sided label smoothing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57358" y="12811334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Salimans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Tim, et al. "Improved techniques for training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Advances in neural information processing systems 29 (2016): 2234-2242.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2160450" y="3671545"/>
                <a:ext cx="20700999" cy="822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one-side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 할까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𝛼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positive label (real data)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𝛽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negative label (generator output)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주어질 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최적의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아래와 같다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𝐷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1−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𝛼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altLang="ko-K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𝜷</m:t>
                          </m:r>
                          <m:sSub>
                            <m:sSubPr>
                              <m:ctrlPr>
                                <a:rPr lang="en-US" altLang="ko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altLang="ko-K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ko-K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𝒙</m:t>
                          </m:r>
                          <m:r>
                            <a:rPr lang="en-US" altLang="ko-K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분자의 </a:t>
                </a:r>
                <a:r>
                  <a:rPr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p_model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(x)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항이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0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아니라면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최적 값이 변하게 만든다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 marL="457200" indent="-4572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p_data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(x)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가까워지는 것을 오히려 방해한다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b="1" i="1" dirty="0">
                  <a:solidFill>
                    <a:schemeClr val="accent1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ko-KR" sz="32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lang="en-US" altLang="ko-KR" sz="32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𝜷</m:t>
                    </m:r>
                    <m:sSub>
                      <m:sSubPr>
                        <m:ctrlPr>
                          <a:rPr lang="en-US" altLang="ko-KR" sz="3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sz="3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𝒎𝒐𝒅𝒆𝒍</m:t>
                        </m:r>
                      </m:sub>
                    </m:sSub>
                    <m:r>
                      <a:rPr lang="en-US" altLang="ko-KR" sz="32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lang="en-US" altLang="ko-KR" sz="32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𝒙</m:t>
                    </m:r>
                    <m:r>
                      <a:rPr lang="en-US" altLang="ko-KR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0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하여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positive label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만을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smoothing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450" y="3671545"/>
                <a:ext cx="20700999" cy="8227317"/>
              </a:xfrm>
              <a:prstGeom prst="rect">
                <a:avLst/>
              </a:prstGeom>
              <a:blipFill>
                <a:blip r:embed="rId4"/>
                <a:stretch>
                  <a:fillRect l="-797" b="-16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715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Improved techniques for training GAN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Virtual batch normalization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57358" y="12811334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Salimans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Tim, et al. "Improved techniques for training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Advances in neural information processing systems 29 (2016): 2234-2242.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E34E08-EA6A-5C48-9782-6FE06A578C68}"/>
              </a:ext>
            </a:extLst>
          </p:cNvPr>
          <p:cNvSpPr/>
          <p:nvPr/>
        </p:nvSpPr>
        <p:spPr>
          <a:xfrm>
            <a:off x="2160450" y="3675329"/>
            <a:ext cx="20700999" cy="592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Batch normalization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인해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Mini batch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값들이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Discriminator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출력에 서로 영향을 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고정된 배치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reference batch)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이용하여 해결</a:t>
            </a:r>
            <a:endParaRPr lang="en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Reference batch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학습 초기에 한번 선별되어 학습이 진행되는 동안 변하지 않는다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값을 이용하여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normalize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generator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에서만 진행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2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개의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minibatch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</a:t>
            </a:r>
            <a:r>
              <a:rPr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forward propagation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하는 것은 느리기 때문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0702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Improved techniques for training GAN (2016)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Semi-supervised learning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57358" y="12811334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Salimans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Tim, et al. "Improved techniques for training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Advances in neural information processing systems 29 (2016): 2234-2242.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2011744" y="3429251"/>
                <a:ext cx="20700999" cy="8483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fake/true label(y)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단순히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predict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하는 것이 아닌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p(x, y)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approximate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하도록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semi-supervised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모델링할 수 있다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class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만들어내는 값을 다른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class(K+1)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잡아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supervised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unsupervised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만든다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반면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조건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p(x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|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y)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만들지 않기에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특별한 업데이트가 필요하지 않다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그러므로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semi-supervised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환경에서는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Generator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비해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보다 깊은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architecture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쓰면 좋다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200" b="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=−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𝑦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𝑦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𝐾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</m:t>
                                  </m:r>
                                </m:e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br>
                  <a:rPr lang="en-US" altLang="ko-KR" sz="3200" b="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  <a:sym typeface="Wingdings" pitchFamily="2" charset="2"/>
                  </a:rPr>
                </a:br>
                <a:r>
                  <a:rPr lang="en-US" altLang="ko-KR" sz="3200" b="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𝐿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𝑠𝑢𝑝𝑒𝑟𝑣𝑖𝑠𝑒𝑑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𝑢𝑛𝑠𝑢𝑝𝑒𝑟𝑣𝑖𝑠𝑒𝑑</m:t>
                        </m:r>
                      </m:sub>
                    </m:sSub>
                  </m:oMath>
                </a14:m>
                <a:endParaRPr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𝑠𝑢𝑝𝑒𝑟𝑣𝑖𝑠𝑒𝑑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:</m:t>
                      </m:r>
                      <m:r>
                        <a:rPr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𝑚𝑜𝑑𝑒𝑙</m:t>
                                  </m:r>
                                </m:sub>
                              </m:sSub>
                            </m:e>
                          </m:func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𝑦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&lt;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𝐾</m:t>
                              </m:r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𝑢𝑛𝑠𝑢𝑝𝑒𝑟𝑣𝑖𝑠𝑒𝑑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: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func>
                        <m:func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𝑚𝑜𝑑𝑒𝑙</m:t>
                              </m:r>
                            </m:sub>
                          </m:sSub>
                        </m:e>
                      </m:func>
                      <m:d>
                        <m:dPr>
                          <m:ctrlP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𝐾</m:t>
                          </m:r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+1</m:t>
                          </m:r>
                        </m:e>
                        <m:e>
                          <m:r>
                            <a:rPr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=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𝐾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+1</m:t>
                                  </m:r>
                                </m:e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} </m:t>
                      </m:r>
                    </m:oMath>
                  </m:oMathPara>
                </a14:m>
                <a:endParaRPr lang="en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744" y="3429251"/>
                <a:ext cx="20700999" cy="8483669"/>
              </a:xfrm>
              <a:prstGeom prst="rect">
                <a:avLst/>
              </a:prstGeom>
              <a:blipFill>
                <a:blip r:embed="rId4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657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#4&gt;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Implicit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5</a:t>
            </a:r>
            <a:r>
              <a:rPr lang="en-US" altLang="ko-Kore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altLang="ko-Kore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GAN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의 발전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- </a:t>
            </a:r>
            <a:r>
              <a:rPr lang="en-US" altLang="ko-Kore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part 2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46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2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1750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Wasserstein</a:t>
            </a:r>
            <a:r>
              <a:rPr lang="ko-KR" altLang="en-US" dirty="0"/>
              <a:t> 거리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Kantorovich Rubinstein Duality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9FD8332-EC4A-B24B-8492-DEFE8CAE9B72}"/>
                  </a:ext>
                </a:extLst>
              </p:cNvPr>
              <p:cNvSpPr/>
              <p:nvPr/>
            </p:nvSpPr>
            <p:spPr>
              <a:xfrm>
                <a:off x="1901167" y="3096781"/>
                <a:ext cx="18689314" cy="9145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Vanilla GAN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(1−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))</m:t>
                                  </m:r>
                                </m:e>
                              </m:func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endParaRPr kumimoji="1" lang="en-US" altLang="ko-KR" sz="28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 Wasserstein GAN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ko-KR" sz="28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min</m:t>
                          </m:r>
                        </m:e>
                        <m:lim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lim>
                      </m:limLow>
                      <m:limLow>
                        <m:limLow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ko-KR" sz="28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max</m:t>
                          </m:r>
                        </m:e>
                        <m:lim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lim>
                      </m:limLow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  <m:d>
                            <m:d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𝐷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𝐺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;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))]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Optimal Transport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이론에서 영감을 얻어 만든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distance    Earth Mover distance (EMD)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이용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𝑊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inf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𝛾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Π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𝑦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)~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𝛾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[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−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Estimate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하기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intractable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Kantorovich Rubinstein duality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최적화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기법으로 근사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(1-Lipschitz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함수에서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search)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𝑊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sup</m:t>
                              </m:r>
                            </m:e>
                            <m:lim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≤1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𝑑𝑎𝑡𝑎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[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9FD8332-EC4A-B24B-8492-DEFE8CAE9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67" y="3096781"/>
                <a:ext cx="18689314" cy="9145517"/>
              </a:xfrm>
              <a:prstGeom prst="rect">
                <a:avLst/>
              </a:prstGeom>
              <a:blipFill>
                <a:blip r:embed="rId4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966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Distance/Divergence</a:t>
            </a:r>
            <a:r>
              <a:rPr lang="ko-Kore-KR" altLang="en-US" dirty="0"/>
              <a:t>의</a:t>
            </a:r>
            <a:r>
              <a:rPr lang="en-US" altLang="ko-Kore-KR" dirty="0"/>
              <a:t> </a:t>
            </a:r>
            <a:r>
              <a:rPr lang="ko-Kore-KR" altLang="en-US" dirty="0"/>
              <a:t>종류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9FD8332-EC4A-B24B-8492-DEFE8CAE9B72}"/>
                  </a:ext>
                </a:extLst>
              </p:cNvPr>
              <p:cNvSpPr/>
              <p:nvPr/>
            </p:nvSpPr>
            <p:spPr>
              <a:xfrm>
                <a:off x="1901167" y="3096781"/>
                <a:ext cx="18689314" cy="9201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1. Total variation(TV)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두 확률 분포의 측정값이 벌어질 수 있는 가장 큰 값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𝛿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𝑟</m:t>
                              </m:r>
                            </m:sub>
                          </m:sSub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R" sz="2800" b="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𝑠𝑢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𝐴</m:t>
                          </m:r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∈</m:t>
                          </m:r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𝛴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sz="2800" b="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2. </a:t>
                </a:r>
                <a:r>
                  <a:rPr kumimoji="1" lang="en-US" altLang="ko-KR" sz="2800" b="1" dirty="0" err="1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Kullback-Leibler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(KL) divergence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𝑔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nary>
                        <m:naryPr>
                          <m:subHide m:val="on"/>
                          <m:supHide m:val="on"/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𝑙𝑜𝑔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 </m:t>
                          </m:r>
                          <m:f>
                            <m:f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28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𝑑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𝜇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endParaRPr kumimoji="1" lang="en-US" altLang="ko-KR" sz="28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3. Jensen-Shannon(JS) divergence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𝐽𝑆</m:t>
                      </m:r>
                      <m:d>
                        <m:d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𝑟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𝑤h𝑒𝑟𝑒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)/2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endParaRPr kumimoji="1" lang="en-US" altLang="ko-KR" sz="28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4. Earth-Mover (EM) distance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𝑊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𝑟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=</m:t>
                      </m:r>
                      <m:func>
                        <m:func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inf</m:t>
                              </m:r>
                            </m:e>
                            <m:lim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𝛾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Π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𝑦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)~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𝛾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[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−</m:t>
                                  </m:r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두 확률 분포의 결합확률분포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Π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𝑟</m:t>
                        </m:r>
                      </m:sub>
                    </m:sSub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  </m:t>
                    </m:r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𝑔</m:t>
                        </m:r>
                      </m:sub>
                    </m:sSub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중에서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d(X, Y) (x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y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거리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기대 값을 가장 작게 추정한 값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9FD8332-EC4A-B24B-8492-DEFE8CAE9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67" y="3096781"/>
                <a:ext cx="18689314" cy="9201558"/>
              </a:xfrm>
              <a:prstGeom prst="rect">
                <a:avLst/>
              </a:prstGeom>
              <a:blipFill>
                <a:blip r:embed="rId4"/>
                <a:stretch>
                  <a:fillRect l="-679" b="-8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718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EM </a:t>
            </a:r>
            <a:r>
              <a:rPr lang="ko-KR" altLang="en-US" dirty="0"/>
              <a:t>거리의 타당성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70B214E-BC19-C447-8943-D2BBD308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1" y="3260600"/>
            <a:ext cx="13193009" cy="87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B53773-DDAB-9B41-9B21-1A314CACEB81}"/>
                  </a:ext>
                </a:extLst>
              </p:cNvPr>
              <p:cNvSpPr/>
              <p:nvPr/>
            </p:nvSpPr>
            <p:spPr>
              <a:xfrm>
                <a:off x="13423650" y="4290341"/>
                <a:ext cx="10204981" cy="6666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342" lvl="1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임의의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정의하고 그 확률 사이의 거리를 구하면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marL="914342" lvl="1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Wasserstein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거리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(EM distance)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theta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관계없이 일정한 수식으로 이루어져 있으나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다른 수식은 상수이거나 발산하는 등의 문제가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 marL="914342" lvl="1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32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t</m:t>
                        </m:r>
                      </m:sub>
                    </m:sSub>
                    <m: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→0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로가면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유일하게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수렴하는 것은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EM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거리 뿐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학습에 사용하기 쉽다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B53773-DDAB-9B41-9B21-1A314CACE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3650" y="4290341"/>
                <a:ext cx="10204981" cy="6666505"/>
              </a:xfrm>
              <a:prstGeom prst="rect">
                <a:avLst/>
              </a:prstGeom>
              <a:blipFill>
                <a:blip r:embed="rId5"/>
                <a:stretch>
                  <a:fillRect r="-1491" b="-2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35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암시적 모델 </a:t>
            </a:r>
            <a:r>
              <a:rPr lang="en-US" altLang="ko-KR" b="1" dirty="0"/>
              <a:t>(Implicit Models)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Implicit Models</a:t>
            </a:r>
            <a:r>
              <a:rPr lang="ko-KR" altLang="en-US" dirty="0"/>
              <a:t>의 특성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112234" y="3439070"/>
                <a:ext cx="17783904" cy="10028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44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Implicit models</a:t>
                </a:r>
                <a:r>
                  <a:rPr kumimoji="1" lang="ko-Kore-KR" altLang="en-US" sz="44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의 일반적인 특성은</a:t>
                </a:r>
                <a:r>
                  <a:rPr kumimoji="1" lang="en-US" altLang="ko-Kore-KR" sz="44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?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고정된 노이즈 소스 분포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(i.e. uniform, gaussian dist.)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로부터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샘플링 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신경망에 노이즈를 넣고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sample x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넣는다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density estimation </a:t>
                </a: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을 직접 정의하지 않고 신경망을 학습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시킨다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정리하면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데이터 분포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:</m:t>
                    </m:r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…, </m:t>
                    </m:r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 </m:t>
                    </m:r>
                  </m:oMath>
                </a14:m>
                <a:br>
                  <a:rPr kumimoji="1" lang="en-US" altLang="ko-KR" sz="32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노이즈 소프 분포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~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𝑝</m:t>
                    </m:r>
                    <m:d>
                      <m:d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 </m:t>
                    </m:r>
                  </m:oMath>
                </a14:m>
                <a:br>
                  <a:rPr kumimoji="1" lang="en-US" altLang="ko-KR" sz="32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DNN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생성 모델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𝐷𝑁𝑁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;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𝜙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kumimoji="1" lang="en-US" altLang="ko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주어졌을 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</a:t>
                </a:r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추론한다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로의 직접적인 정의는 없이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sampling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 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𝜙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학습시킴으로써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가깝게 되기를 기대한다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그런데 어떻게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…?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234" y="3439070"/>
                <a:ext cx="17783904" cy="10028707"/>
              </a:xfrm>
              <a:prstGeom prst="rect">
                <a:avLst/>
              </a:prstGeom>
              <a:blipFill>
                <a:blip r:embed="rId4"/>
                <a:stretch>
                  <a:fillRect l="-1428" b="-1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F03091F-99C0-0344-8B91-FA5145991C22}"/>
                  </a:ext>
                </a:extLst>
              </p:cNvPr>
              <p:cNvSpPr/>
              <p:nvPr/>
            </p:nvSpPr>
            <p:spPr>
              <a:xfrm>
                <a:off x="20883038" y="6689383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F03091F-99C0-0344-8B91-FA5145991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038" y="6689383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DE8DE8D-4F8F-CD4E-BB51-39413F036301}"/>
                  </a:ext>
                </a:extLst>
              </p:cNvPr>
              <p:cNvSpPr/>
              <p:nvPr/>
            </p:nvSpPr>
            <p:spPr>
              <a:xfrm>
                <a:off x="20883038" y="4308529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DE8DE8D-4F8F-CD4E-BB51-39413F036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038" y="4308529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B7DD943-358A-9B44-A3DA-B6C42E33751A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21492638" y="5527729"/>
            <a:ext cx="0" cy="1161654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6E6530-9C5A-7340-8F50-4D3EA40EB5A8}"/>
                  </a:ext>
                </a:extLst>
              </p:cNvPr>
              <p:cNvSpPr/>
              <p:nvPr/>
            </p:nvSpPr>
            <p:spPr>
              <a:xfrm>
                <a:off x="21492638" y="5641653"/>
                <a:ext cx="1947713" cy="1233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ore-KR" sz="2400" b="0" dirty="0">
                  <a:solidFill>
                    <a:srgbClr val="53585F"/>
                  </a:solidFill>
                </a:endParaRPr>
              </a:p>
              <a:p>
                <a:endParaRPr lang="ko-Kore-KR" altLang="en-US" sz="2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6E6530-9C5A-7340-8F50-4D3EA40EB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2638" y="5641653"/>
                <a:ext cx="1947713" cy="12332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057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WGAN</a:t>
            </a:r>
            <a:r>
              <a:rPr lang="ko-KR" altLang="en-US" dirty="0"/>
              <a:t>의 </a:t>
            </a:r>
            <a:r>
              <a:rPr lang="en-US" altLang="ko-KR" dirty="0"/>
              <a:t>critic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A2966E-32CB-8D4D-B3BE-89FC93A68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67" y="3102520"/>
            <a:ext cx="13307391" cy="9247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F2FDC5-4893-EB4A-893A-C03D2138A5D6}"/>
              </a:ext>
            </a:extLst>
          </p:cNvPr>
          <p:cNvSpPr txBox="1"/>
          <p:nvPr/>
        </p:nvSpPr>
        <p:spPr>
          <a:xfrm>
            <a:off x="14058034" y="3949334"/>
            <a:ext cx="83519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WGAN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대신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critic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진짜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가짜를 구분하기 위한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sigmoid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씌운 확률값이라면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Critic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결과는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(EM distance)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부터 얻은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scalar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Step function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처럼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작동하지 않기 때문에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더이상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discriminator, generator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밸런스를 위해 고민하지 않아도 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141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 </a:t>
            </a:r>
            <a:r>
              <a:rPr lang="en-US" altLang="ko-Kore-KR" dirty="0"/>
              <a:t>Wasserstein distance</a:t>
            </a:r>
            <a:r>
              <a:rPr lang="ko-Kore-KR" altLang="en-US" dirty="0"/>
              <a:t>는 샘플의 퀄리티와 상호 연관 관계가 있다</a:t>
            </a:r>
            <a:r>
              <a:rPr lang="en-US" altLang="ko-Kore-KR" dirty="0"/>
              <a:t>.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E1DB70-73D3-9145-ADF0-1F97EE10F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191" y="3310735"/>
            <a:ext cx="14496050" cy="903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33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Wasserstein</a:t>
            </a:r>
            <a:r>
              <a:rPr lang="ko-KR" altLang="en-US" dirty="0"/>
              <a:t> 거리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Kantorovich Rubinstein Duality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9FD8332-EC4A-B24B-8492-DEFE8CAE9B72}"/>
                  </a:ext>
                </a:extLst>
              </p:cNvPr>
              <p:cNvSpPr/>
              <p:nvPr/>
            </p:nvSpPr>
            <p:spPr>
              <a:xfrm>
                <a:off x="2027441" y="3329608"/>
                <a:ext cx="20780308" cy="9489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Kantorovich Rubinstein duality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최적화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기법으로 근사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(1-Lipschitz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search)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≤1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	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임의의 두 점 사이의 평균 변화율이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1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넘지 않는 함수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𝑊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sup</m:t>
                              </m:r>
                            </m:e>
                            <m:lim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≤1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𝑑𝑎𝑡𝑎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[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선형 함수 공간에 대한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supremum(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상한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계산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K-Lipschitz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대해 검색 로 한다면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K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배의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Wasserstein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거리를 줄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≤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𝐾𝑑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만족한다면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: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𝑋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→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𝑌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K-Lipschitz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𝑤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𝑊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찾는 중이면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𝑤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W</m:t>
                              </m:r>
                            </m:lim>
                          </m:limLow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≤ 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sup</m:t>
                                  </m:r>
                                </m:e>
                                <m:li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≤1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𝑑𝑎𝑡𝑎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 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[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]</m:t>
                              </m:r>
                            </m:e>
                          </m:func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𝐾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∙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𝑊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의해 유도되는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ko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대해</a:t>
                </a:r>
                <a:r>
                  <a:rPr kumimoji="1"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𝑑𝑎𝑡𝑎</m:t>
                            </m:r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𝑧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≔−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z</m:t>
                        </m:r>
                        <m:r>
                          <a:rPr kumimoji="1"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kumimoji="1"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p</m:t>
                        </m:r>
                        <m:d>
                          <m:dPr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[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∇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]</m:t>
                    </m:r>
                  </m:oMath>
                </a14:m>
                <a:endParaRPr kumimoji="1"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backpropagation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하여 근사할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-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 보다 자세한 내용이 궁금하다면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  <a:hlinkClick r:id="rId4"/>
                  </a:rPr>
                  <a:t>https://www.alexirpan.com/2017/02/22/wasserstein-gan.html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9FD8332-EC4A-B24B-8492-DEFE8CAE9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441" y="3329608"/>
                <a:ext cx="20780308" cy="9489393"/>
              </a:xfrm>
              <a:prstGeom prst="rect">
                <a:avLst/>
              </a:prstGeom>
              <a:blipFill>
                <a:blip r:embed="rId5"/>
                <a:stretch>
                  <a:fillRect l="-733" r="-733" b="-9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903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 </a:t>
            </a:r>
            <a:r>
              <a:rPr lang="en-US" altLang="ko-Kore-KR" dirty="0"/>
              <a:t>Pseudo Code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098" name="Picture 2" descr="Picture of algorithm because it was too hard to typeset">
            <a:extLst>
              <a:ext uri="{FF2B5EF4-FFF2-40B4-BE49-F238E27FC236}">
                <a16:creationId xmlns:a16="http://schemas.microsoft.com/office/drawing/2014/main" id="{A4B15FDB-5381-3F4D-835A-F33B07DB4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71" y="3502643"/>
            <a:ext cx="14722912" cy="88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074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olidFill>
                  <a:srgbClr val="53585F"/>
                </a:solidFill>
              </a:rPr>
              <a:t> 결과</a:t>
            </a:r>
            <a:endParaRPr lang="en-US" altLang="ko-KR" dirty="0">
              <a:solidFill>
                <a:srgbClr val="53585F"/>
              </a:solidFill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7169" name="Picture 1" descr="page81image51537312">
            <a:extLst>
              <a:ext uri="{FF2B5EF4-FFF2-40B4-BE49-F238E27FC236}">
                <a16:creationId xmlns:a16="http://schemas.microsoft.com/office/drawing/2014/main" id="{745439A6-F3AE-A849-A385-67C987B92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54" y="4677506"/>
            <a:ext cx="12428248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675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olidFill>
                  <a:srgbClr val="53585F"/>
                </a:solidFill>
              </a:rPr>
              <a:t> 결과</a:t>
            </a:r>
            <a:r>
              <a:rPr lang="en-US" altLang="ko-Kore-KR" dirty="0">
                <a:solidFill>
                  <a:srgbClr val="53585F"/>
                </a:solidFill>
              </a:rPr>
              <a:t> – WGAN</a:t>
            </a:r>
            <a:r>
              <a:rPr lang="ko-Kore-KR" altLang="en-US" dirty="0">
                <a:solidFill>
                  <a:srgbClr val="53585F"/>
                </a:solidFill>
              </a:rPr>
              <a:t>은 아키텍처의 변화에도 </a:t>
            </a:r>
            <a:r>
              <a:rPr lang="en-US" altLang="ko-Kore-KR" dirty="0">
                <a:solidFill>
                  <a:srgbClr val="53585F"/>
                </a:solidFill>
              </a:rPr>
              <a:t>robust</a:t>
            </a:r>
            <a:r>
              <a:rPr lang="ko-Kore-KR" altLang="en-US" dirty="0">
                <a:solidFill>
                  <a:srgbClr val="53585F"/>
                </a:solidFill>
              </a:rPr>
              <a:t>하다</a:t>
            </a:r>
            <a:r>
              <a:rPr lang="en-US" altLang="ko-Kore-KR" dirty="0">
                <a:solidFill>
                  <a:srgbClr val="53585F"/>
                </a:solidFill>
              </a:rPr>
              <a:t>!</a:t>
            </a:r>
            <a:endParaRPr lang="en-US" altLang="ko-KR" dirty="0">
              <a:solidFill>
                <a:srgbClr val="53585F"/>
              </a:solidFill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0241" name="Picture 1" descr="page82image51444160">
            <a:extLst>
              <a:ext uri="{FF2B5EF4-FFF2-40B4-BE49-F238E27FC236}">
                <a16:creationId xmlns:a16="http://schemas.microsoft.com/office/drawing/2014/main" id="{E40BEF9B-4FFA-2B46-9F81-DD1A63F4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781" y="4589913"/>
            <a:ext cx="14214401" cy="70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12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Wasserstein GAN (WGAN; 2016-2017)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olidFill>
                  <a:srgbClr val="53585F"/>
                </a:solidFill>
              </a:rPr>
              <a:t> 정리</a:t>
            </a:r>
            <a:endParaRPr lang="en-US" altLang="ko-KR" dirty="0">
              <a:solidFill>
                <a:srgbClr val="53585F"/>
              </a:solidFill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Arjovsky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Soumith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Chintala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Léon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Bottou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"Wasserstein generative adversarial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DF243E-EB2F-5741-94F1-D214613C55DD}"/>
              </a:ext>
            </a:extLst>
          </p:cNvPr>
          <p:cNvSpPr txBox="1"/>
          <p:nvPr/>
        </p:nvSpPr>
        <p:spPr>
          <a:xfrm>
            <a:off x="2215662" y="3542547"/>
            <a:ext cx="18235247" cy="8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장점</a:t>
            </a:r>
            <a:endParaRPr kumimoji="1" lang="en-US" altLang="ko-Kore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Generator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최적화하기 위한 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분포간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거리를 새롭게 정의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Janson-Shannon divergence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(sigmoid cross entropy)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불안정성을 해결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Architecture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선택에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robust!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학습을 안정화시키는 </a:t>
            </a:r>
            <a:r>
              <a:rPr kumimoji="1" lang="en-US" altLang="ko-Kore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Lipschitzness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아이디어를 제시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단점</a:t>
            </a:r>
            <a:endParaRPr kumimoji="1" lang="en-US" altLang="ko-Kore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Lipschitz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만능이 아니다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제약조건이 있다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Lipschitz constraint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지켜야 하며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이를 위해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weight clipping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강제되어야 한다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만약 이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clipping parameter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크다면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최적화하는데 매우 오래 걸릴 것이고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작다면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gradient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vanishing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일어날 가능성 역시 내포하고 있다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Gradient penalty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이용하면 </a:t>
            </a:r>
            <a:r>
              <a:rPr kumimoji="1"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clipping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없이 </a:t>
            </a:r>
            <a:r>
              <a:rPr kumimoji="1" lang="en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weight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제한할 수 있다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7171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Gradient penalty for </a:t>
            </a:r>
            <a:r>
              <a:rPr lang="en-US" altLang="ko-KR" b="1" dirty="0" err="1"/>
              <a:t>Lipschitzness</a:t>
            </a:r>
            <a:r>
              <a:rPr lang="en-US" altLang="ko-KR" b="1" dirty="0"/>
              <a:t> (WGAN-GP; 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 Penalty for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Lipschitzness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Gulrajani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Ishaan, et al. "Improved training of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wasserstein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arXiv:1704.00028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DF243E-EB2F-5741-94F1-D214613C55DD}"/>
                  </a:ext>
                </a:extLst>
              </p:cNvPr>
              <p:cNvSpPr txBox="1"/>
              <p:nvPr/>
            </p:nvSpPr>
            <p:spPr>
              <a:xfrm>
                <a:off x="1794934" y="4462474"/>
                <a:ext cx="13751169" cy="714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max</m:t>
                          </m:r>
                        </m:e>
                        <m:lim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lim>
                      </m:limLow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ko-K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ko-K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ko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𝑔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ko-KR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𝜆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1" lang="en-US" altLang="ko-KR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ko-KR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𝑃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kumimoji="1" lang="en-US" altLang="ko-KR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sSup>
                        <m:sSupPr>
                          <m:ctrlPr>
                            <a:rPr kumimoji="1" lang="en-US" altLang="ko-KR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sz="3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sz="32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 sz="32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kumimoji="1" lang="en-US" altLang="ko-KR" sz="32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en-US" altLang="ko-KR" sz="32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sub>
                                          </m:sSub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sz="32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kumimoji="1" lang="en-US" altLang="ko-KR" sz="32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en-US" altLang="ko-KR" sz="32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  <a:sym typeface="Wingdings" pitchFamily="2" charset="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R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2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ko-KR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acc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𝑔</m:t>
                            </m:r>
                          </m:sub>
                        </m:sSub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ko-KR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Wasserstein critic objective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ko-KR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acc>
                        <m:r>
                          <a:rPr kumimoji="1" lang="en-US" altLang="ko-KR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kumimoji="1" lang="en-US" altLang="ko-KR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kumimoji="1" lang="en-US" altLang="ko-KR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[</m:t>
                    </m:r>
                    <m:sSup>
                      <m:sSupPr>
                        <m:ctrlPr>
                          <a:rPr kumimoji="1" lang="en-US" altLang="ko-KR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ko-KR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ko-KR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ko-KR" sz="3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R" sz="320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  <m:t>∇</m:t>
                                            </m:r>
                                          </m:e>
                                          <m:sub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kumimoji="1" lang="en-US" altLang="ko-KR" sz="3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  <a:sym typeface="Wingdings" pitchFamily="2" charset="2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ko-KR" sz="3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  <a:sym typeface="Wingdings" pitchFamily="2" charset="2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sub>
                                        </m:sSub>
                                        <m:r>
                                          <a:rPr kumimoji="1" lang="en-US" altLang="ko-KR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kumimoji="1" lang="en-US" altLang="ko-KR" sz="3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  <a:sym typeface="Wingdings" pitchFamily="2" charset="2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kumimoji="1" lang="en-US" altLang="ko-KR" sz="3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  <a:sym typeface="Wingdings" pitchFamily="2" charset="2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ko-KR" sz="3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poqa Han Sans Neo Bold" panose="020B0500000000000000" pitchFamily="34" charset="-128"/>
                                                    <a:sym typeface="Wingdings" pitchFamily="2" charset="2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kumimoji="1" lang="en-US" altLang="ko-KR" sz="3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ko-KR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kumimoji="1" lang="en-US" altLang="ko-KR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kumimoji="1" lang="en-US" altLang="ko-KR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Gradient Penalty for </a:t>
                </a:r>
                <a:r>
                  <a:rPr kumimoji="1" lang="en-US" altLang="ko-Kore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Lipschitzness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ac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𝜖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1−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𝜖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Weight clipping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시 발생할 수 있는 의도하지 않는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behavior(weight explode/vanish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완화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DF243E-EB2F-5741-94F1-D214613C5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934" y="4462474"/>
                <a:ext cx="13751169" cy="7141763"/>
              </a:xfrm>
              <a:prstGeom prst="rect">
                <a:avLst/>
              </a:prstGeom>
              <a:blipFill>
                <a:blip r:embed="rId4"/>
                <a:stretch>
                  <a:fillRect l="-1108" b="-19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93AB47E-00F5-4441-A94E-FF083DFAF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215" y="2995213"/>
            <a:ext cx="9143198" cy="463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89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Gradient penalty for </a:t>
            </a:r>
            <a:r>
              <a:rPr lang="en-US" altLang="ko-KR" b="1" dirty="0" err="1"/>
              <a:t>Lipschitzness</a:t>
            </a:r>
            <a:r>
              <a:rPr lang="en-US" altLang="ko-KR" b="1" dirty="0"/>
              <a:t> (WGAN-GP; 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Pseudo code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Gulrajani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Ishaan, et al. "Improved training of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wasserstein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arXiv:1704.00028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E344F1-9D71-3A45-8CCE-93E95C21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806" y="3958979"/>
            <a:ext cx="14780755" cy="79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6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Gradient penalty for </a:t>
            </a:r>
            <a:r>
              <a:rPr lang="en-US" altLang="ko-KR" b="1" dirty="0" err="1"/>
              <a:t>Lipschitzness</a:t>
            </a:r>
            <a:r>
              <a:rPr lang="en-US" altLang="ko-KR" b="1" dirty="0"/>
              <a:t> (WGAN-GP; 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Gulrajani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Ishaan, et al. "Improved training of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wasserstein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arXiv:1704.00028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1224B-F517-4542-AC99-CA53FF927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0" y="2965082"/>
            <a:ext cx="10609893" cy="8623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8ED270-C268-BE40-85FA-4DD66C2D6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1186" y="4635639"/>
            <a:ext cx="6024965" cy="40571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5A07A9-B267-3043-8651-59DC9022F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952" y="8070472"/>
            <a:ext cx="7322152" cy="2327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7E4464-1385-304B-9B6D-1A80F45CF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9213" y="1206100"/>
            <a:ext cx="8367021" cy="68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1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암시적 모델 </a:t>
            </a:r>
            <a:r>
              <a:rPr lang="en-US" altLang="ko-KR" b="1" dirty="0"/>
              <a:t>(Implicit Models)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Maximum likelihood</a:t>
            </a:r>
            <a:r>
              <a:rPr lang="ko-KR" altLang="en-US" dirty="0"/>
              <a:t>을 쓸 수 있을까</a:t>
            </a:r>
            <a:r>
              <a:rPr lang="en-US" altLang="ko-KR" dirty="0"/>
              <a:t>? </a:t>
            </a:r>
            <a:r>
              <a:rPr lang="en-US" altLang="ko-KR" dirty="0">
                <a:sym typeface="Wingdings" pitchFamily="2" charset="2"/>
              </a:rPr>
              <a:t> NO!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112234" y="3649384"/>
                <a:ext cx="17783904" cy="887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우리는 지금까지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…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:</m:t>
                    </m:r>
                    <m:sSub>
                      <m:sSubPr>
                        <m:ctrlPr>
                          <a:rPr kumimoji="1" lang="en-US" altLang="ko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…, </m:t>
                    </m:r>
                    <m:sSub>
                      <m:sSubPr>
                        <m:ctrlPr>
                          <a:rPr kumimoji="1" lang="en-US" altLang="ko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b>
                    </m:sSub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ko-KR" sz="36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얼마나 멀리 있는지 계산해 왔다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𝐾𝐿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||</m:t>
                    </m:r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사용하였는데 이것을 통해 우리는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𝜃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직접 정의하거나 계산하거나 근사하는 것이 일반적이었다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6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그러나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Implicit model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직접 정의하지 않는다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이는 곧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최적화 과정이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maximum likelihood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같지 않을 것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대신 다른 방법들을 찾아볼 수 있을 것이다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i.e. Jenson Shannon divergence (JSD), Maximum mean discrepancy(MMD), Earth Mover’s Distance…</a:t>
                </a:r>
                <a:endParaRPr kumimoji="1"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234" y="3649384"/>
                <a:ext cx="17783904" cy="8877302"/>
              </a:xfrm>
              <a:prstGeom prst="rect">
                <a:avLst/>
              </a:prstGeom>
              <a:blipFill>
                <a:blip r:embed="rId4"/>
                <a:stretch>
                  <a:fillRect l="-1071" b="-1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F03091F-99C0-0344-8B91-FA5145991C22}"/>
                  </a:ext>
                </a:extLst>
              </p:cNvPr>
              <p:cNvSpPr/>
              <p:nvPr/>
            </p:nvSpPr>
            <p:spPr>
              <a:xfrm>
                <a:off x="20883038" y="6689383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F03091F-99C0-0344-8B91-FA5145991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038" y="6689383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DE8DE8D-4F8F-CD4E-BB51-39413F036301}"/>
                  </a:ext>
                </a:extLst>
              </p:cNvPr>
              <p:cNvSpPr/>
              <p:nvPr/>
            </p:nvSpPr>
            <p:spPr>
              <a:xfrm>
                <a:off x="20883038" y="4308529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DE8DE8D-4F8F-CD4E-BB51-39413F036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038" y="4308529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B7DD943-358A-9B44-A3DA-B6C42E33751A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21492638" y="5527729"/>
            <a:ext cx="0" cy="1161654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6E6530-9C5A-7340-8F50-4D3EA40EB5A8}"/>
                  </a:ext>
                </a:extLst>
              </p:cNvPr>
              <p:cNvSpPr/>
              <p:nvPr/>
            </p:nvSpPr>
            <p:spPr>
              <a:xfrm>
                <a:off x="21492638" y="5641653"/>
                <a:ext cx="1947713" cy="1233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ore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ore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ore-KR" sz="2400" b="0" dirty="0">
                  <a:solidFill>
                    <a:srgbClr val="53585F"/>
                  </a:solidFill>
                </a:endParaRPr>
              </a:p>
              <a:p>
                <a:endParaRPr lang="ko-Kore-KR" altLang="en-US" sz="2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6E6530-9C5A-7340-8F50-4D3EA40EB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2638" y="5641653"/>
                <a:ext cx="1947713" cy="12332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374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Progressive Growing of GAN (PGGAN; 2017)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Karras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Tero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"Progressive growing of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for improved quality, stability, and variation."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arXiv:1710.10196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6A8F0A4-9DC6-B045-8C3B-23D199DE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83" y="4492897"/>
            <a:ext cx="152908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11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Progressive Growing of GAN (PGGAN; 2017)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Karras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Tero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"Progressive growing of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for improved quality, stability, and variation."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arXiv:1710.10196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EB2F7-FFBB-9D4E-99AD-EC1597453985}"/>
              </a:ext>
            </a:extLst>
          </p:cNvPr>
          <p:cNvSpPr txBox="1"/>
          <p:nvPr/>
        </p:nvSpPr>
        <p:spPr>
          <a:xfrm>
            <a:off x="4079631" y="4308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C2CF7-E476-DA45-A0EE-8DFACA020372}"/>
              </a:ext>
            </a:extLst>
          </p:cNvPr>
          <p:cNvSpPr txBox="1"/>
          <p:nvPr/>
        </p:nvSpPr>
        <p:spPr>
          <a:xfrm>
            <a:off x="3534508" y="4308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09623B-DB7E-7F4A-92B2-EE63E7DBDF2B}"/>
              </a:ext>
            </a:extLst>
          </p:cNvPr>
          <p:cNvSpPr/>
          <p:nvPr/>
        </p:nvSpPr>
        <p:spPr>
          <a:xfrm>
            <a:off x="2109962" y="3763451"/>
            <a:ext cx="20494051" cy="666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고해상도 데이터 생성 학습이 어려움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해상도가 낮으면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핵심이 되는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속이기 쉽다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하지만 고화질이 될수록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속이기 힘들어지기에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 속도도 매우 느리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이를 해결하기 위해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PRGAN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한 것은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먼저 낮은 해상도로 학습을 진행하고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점진적으로 더 높은 해상도로 학습을 하길 반복하는 형식을 사용하면 어떨까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 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Unet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비슷한 아이디어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결과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보다 해상도 좋은 이미지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5782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Progressive Growing of GAN (PGGAN; 2017)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Karras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Tero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"Progressive growing of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for improved quality, stability, and variation."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arXiv:1710.10196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EB2F7-FFBB-9D4E-99AD-EC1597453985}"/>
              </a:ext>
            </a:extLst>
          </p:cNvPr>
          <p:cNvSpPr txBox="1"/>
          <p:nvPr/>
        </p:nvSpPr>
        <p:spPr>
          <a:xfrm>
            <a:off x="4079631" y="4308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C2CF7-E476-DA45-A0EE-8DFACA020372}"/>
              </a:ext>
            </a:extLst>
          </p:cNvPr>
          <p:cNvSpPr txBox="1"/>
          <p:nvPr/>
        </p:nvSpPr>
        <p:spPr>
          <a:xfrm>
            <a:off x="3534508" y="4308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DE025-4D30-344A-985D-345832C2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54" y="3043250"/>
            <a:ext cx="9493068" cy="95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39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Spectral Normalization GAN (SNGAN)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E34E08-EA6A-5C48-9782-6FE06A578C68}"/>
              </a:ext>
            </a:extLst>
          </p:cNvPr>
          <p:cNvSpPr/>
          <p:nvPr/>
        </p:nvSpPr>
        <p:spPr>
          <a:xfrm>
            <a:off x="1978421" y="3191598"/>
            <a:ext cx="21389579" cy="962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Spectral normalization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학습을 안정화시키는 일종의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weight normalization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방법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Lipschitz constant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을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control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하기 위해 사용되고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tuning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되어야하는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유일한 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hyper-parameter.</a:t>
            </a:r>
          </a:p>
          <a:p>
            <a:pPr lvl="1"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Hyperparameter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뭐여도 크게 상관없이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robust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편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실행이 간단하고 추가적인 계산 량이 적다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분포와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번갈아가며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학습시켜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분포가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target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분포를 따라가게 만드는 것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모두 학습할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때에 각 스텝에서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optimal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의해 측정됐다는 가정이 있음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 만큼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성능이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성능에 크게 중요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But…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high dimensional space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어렵다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학습하는 동안 부정확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generator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target distribution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학습하는데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어려움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spectral normalization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해결책이 될 수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221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Spectral Normalization GAN (SNGAN)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1978421" y="2944432"/>
                <a:ext cx="21389579" cy="9411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있고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W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파라미터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a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activation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함수라고 할 때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discriminator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수식으로 표현해보면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p>
                        <m:sSup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  <m:sup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𝐿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…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𝑊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…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Discriminator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output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아래와 같다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A: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거리 측정 척도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(i.e. divergence)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해당하는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activation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함수라 한다면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ore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D</m:t>
                      </m:r>
                      <m:d>
                        <m:d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x</m:t>
                          </m:r>
                          <m: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θ</m:t>
                          </m:r>
                        </m:e>
                      </m:d>
                      <m:r>
                        <a:rPr lang="en-US" altLang="ko-Kore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ore-KR" sz="32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A</m:t>
                      </m:r>
                      <m:d>
                        <m:d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x</m:t>
                              </m:r>
                              <m:r>
                                <a:rPr lang="en-US" altLang="ko-Kore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ore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θ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GAN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목적 함수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G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ore-KR" sz="32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altLang="ko-Kore-KR" sz="32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D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V</m:t>
                            </m:r>
                            <m: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G</m:t>
                            </m:r>
                            <m: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D</m:t>
                            </m:r>
                            <m: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optimal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아래와 같이 표현될 수 있다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sub>
                        <m:sup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≔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)/(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위 식의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Lipschitz constraint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만족할 수 있도록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(WGAN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같이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),  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Lipschitz constant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bound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함으로써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explode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 것을 막을 수 있다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argma</m:t>
                          </m:r>
                          <m:sSub>
                            <m:sSub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3200" b="0" i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f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ore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Lip</m:t>
                                  </m:r>
                                </m:sub>
                              </m:sSub>
                              <m:r>
                                <a:rPr lang="en-US" altLang="ko-Kore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altLang="ko-Kore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K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V</m:t>
                          </m:r>
                          <m: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G</m:t>
                          </m:r>
                          <m: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D</m:t>
                          </m:r>
                          <m: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21" y="2944432"/>
                <a:ext cx="21389579" cy="9411744"/>
              </a:xfrm>
              <a:prstGeom prst="rect">
                <a:avLst/>
              </a:prstGeom>
              <a:blipFill>
                <a:blip r:embed="rId4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86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Spectral Normalization GAN (SNGAN)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4666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1858106" y="2984004"/>
                <a:ext cx="21389579" cy="10299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Spectral normalization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핵심 아이디어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Discriminator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Lipschitzness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각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layer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spectral norm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연결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layer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g</m:t>
                    </m:r>
                    <m: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sSub>
                      <m:sSub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in</m:t>
                        </m:r>
                      </m:sub>
                    </m:sSub>
                    <m: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sSub>
                      <m:sSub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out</m:t>
                        </m:r>
                      </m:sub>
                    </m:sSub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주어졌을 때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spectral norm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Lipschitz constraint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건다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Lipschitz norm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ore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ore-KR" sz="320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ore-KR" sz="32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g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Lip</m:t>
                        </m:r>
                      </m:sub>
                    </m:sSub>
                    <m: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func>
                      <m:func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ore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</a:rPr>
                              <m:t>sup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h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σ</m:t>
                        </m:r>
                        <m: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</a:rPr>
                              <m:t>∇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h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g</m:t>
                        </m:r>
                        <m:d>
                          <m:dPr>
                            <m:ctrlPr>
                              <a:rPr lang="en-US" altLang="ko-Kore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h</m:t>
                            </m:r>
                          </m:e>
                        </m:d>
                        <m: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만족한다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linear layer 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𝑔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h</m:t>
                        </m:r>
                      </m:e>
                    </m:d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𝑊h</m:t>
                    </m:r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spectral norm </a:t>
                </a:r>
                <a:r>
                  <a:rPr lang="ko-Kore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식 </a:t>
                </a:r>
                <a14:m>
                  <m:oMath xmlns:m="http://schemas.openxmlformats.org/officeDocument/2006/math">
                    <m:r>
                      <a:rPr lang="en-US" altLang="ko-Kore-KR" sz="32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𝝈</m:t>
                    </m:r>
                    <m:d>
                      <m:dPr>
                        <m:ctrlP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𝑨</m:t>
                        </m:r>
                      </m:e>
                    </m:d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matrix A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spectral norm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L2 matrix norm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𝜎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𝐴</m:t>
                        </m:r>
                      </m:e>
                    </m:d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≔</m:t>
                    </m:r>
                    <m:func>
                      <m:funcPr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h</m:t>
                            </m:r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:</m:t>
                            </m:r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h</m:t>
                            </m:r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≠0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ore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ore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ore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𝐴h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ore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ore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ore-KR" sz="32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func>
                      <m:funcPr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ko-Kore-KR" sz="32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ore-KR" sz="3200" b="0" i="0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ore-KR" sz="3200" b="0" i="0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ore-KR" sz="3200" b="0" i="0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altLang="ko-Kore-KR" sz="32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≤1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ore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ore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𝐴h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이고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가장 큰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singular value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므로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limLow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𝑠𝑢𝑝</m:t>
                              </m:r>
                            </m:e>
                            <m:lim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h</m:t>
                              </m:r>
                            </m:lim>
                          </m:limLow>
                        </m:fName>
                        <m:e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𝜎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m:rPr>
                              <m:lit/>
                            </m:r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limLow>
                        <m:limLow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limLowPr>
                        <m:e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𝑠𝑢𝑝</m:t>
                          </m:r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</m:t>
                          </m:r>
                        </m:e>
                        <m:lim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</m:lim>
                      </m:limLow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𝜎</m:t>
                      </m:r>
                      <m:d>
                        <m:d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</m:d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𝜎</m:t>
                      </m:r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𝑊</m:t>
                      </m:r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 간단해진다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activation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Lipschitz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𝐿𝑖𝑝</m:t>
                        </m:r>
                      </m:sub>
                    </m:sSub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1(i.e. </a:t>
                </a:r>
                <a:r>
                  <a:rPr lang="en-US" altLang="ko-Kore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ReLU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leaky </a:t>
                </a:r>
                <a:r>
                  <a:rPr lang="en-US" altLang="ko-Kore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ReLU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∘</m:t>
                                  </m:r>
                                  <m:sSub>
                                    <m:sSub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≤</m:t>
                      </m:r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𝐿𝑖𝑝</m:t>
                          </m:r>
                        </m:sub>
                      </m:sSub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06" y="2984004"/>
                <a:ext cx="21389579" cy="10299807"/>
              </a:xfrm>
              <a:prstGeom prst="rect">
                <a:avLst/>
              </a:prstGeom>
              <a:blipFill>
                <a:blip r:embed="rId4"/>
                <a:stretch>
                  <a:fillRect l="-7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687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Spectral Normalization GAN (SNGAN)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4088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1978421" y="2995213"/>
                <a:ext cx="21389579" cy="9974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𝐿𝑖𝑝</m:t>
                        </m:r>
                      </m:sub>
                    </m:sSub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𝜎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𝑊</m:t>
                        </m:r>
                      </m:e>
                    </m:d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𝐿𝑖𝑝</m:t>
                        </m:r>
                      </m:sub>
                    </m:sSub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≤</m:t>
                    </m:r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𝐿𝑖𝑝</m:t>
                        </m:r>
                      </m:sub>
                    </m:sSub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𝐿𝑖𝑝</m:t>
                        </m:r>
                      </m:sub>
                    </m:sSub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Discriminator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구성하는 함수 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</m:d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p>
                      <m:sSup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𝑊</m:t>
                        </m:r>
                      </m:e>
                      <m:sup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+1</m:t>
                        </m:r>
                      </m:sup>
                    </m:sSup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𝐿</m:t>
                            </m:r>
                          </m:sup>
                        </m:sSup>
                        <m:d>
                          <m:d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𝐿</m:t>
                                </m:r>
                                <m: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ore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𝐿</m:t>
                                    </m:r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…</m:t>
                                    </m:r>
                                    <m:sSub>
                                      <m:sSubPr>
                                        <m:ctrlPr>
                                          <a:rPr lang="en-US" altLang="ko-Kore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ore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ore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ore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ore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ore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ore-KR" sz="3200" i="1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ore-KR" sz="320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ko-Kore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…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Lipschitz norm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 일반화 하면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아래의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bound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만족한다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≤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𝐿𝑖𝑝</m:t>
                              </m:r>
                            </m:sub>
                          </m:sSub>
                        </m:e>
                      </m:nary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최종적으로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Lipschitz constraint </a:t>
                </a:r>
                <a14:m>
                  <m:oMath xmlns:m="http://schemas.openxmlformats.org/officeDocument/2006/math">
                    <m:r>
                      <a:rPr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𝜎</m:t>
                    </m:r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𝑊</m:t>
                        </m:r>
                      </m:e>
                    </m:d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=1</m:t>
                    </m:r>
                  </m:oMath>
                </a14:m>
                <a:r>
                  <a:rPr lang="en-US" altLang="ko-Kore-KR" sz="3200" b="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Cambria Math" panose="02040503050406030204" pitchFamily="18" charset="0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만족하는 </a:t>
                </a:r>
                <a:r>
                  <a:rPr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weight matrix W</a:t>
                </a:r>
                <a:r>
                  <a:rPr lang="ko-Kore-KR" altLang="en-US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의 </a:t>
                </a:r>
                <a:r>
                  <a:rPr lang="en-US" altLang="ko-Kore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spectral norm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아래와 같다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lang="en-US" altLang="ko-Kore-KR" sz="3200" b="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ore-KR" sz="32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ore-KR" sz="32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𝑺𝑵</m:t>
                          </m:r>
                        </m:sub>
                      </m:sSub>
                      <m:d>
                        <m:dPr>
                          <m:ctrlP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𝑾</m:t>
                          </m:r>
                        </m:e>
                      </m:d>
                      <m:r>
                        <a:rPr lang="en-US" altLang="ko-Kore-KR" sz="3200" b="1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≔</m:t>
                      </m:r>
                      <m:f>
                        <m:fPr>
                          <m:ctrlP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𝑾</m:t>
                          </m:r>
                        </m:num>
                        <m:den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𝝈</m:t>
                          </m:r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𝑾</m:t>
                          </m:r>
                          <m:r>
                            <a:rPr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ore-KR" sz="3200" b="1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21" y="2995213"/>
                <a:ext cx="21389579" cy="9974590"/>
              </a:xfrm>
              <a:prstGeom prst="rect">
                <a:avLst/>
              </a:prstGeom>
              <a:blipFill>
                <a:blip r:embed="rId4"/>
                <a:stretch>
                  <a:fillRect l="-772" r="-5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735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Spectral Normalization GAN (SNGAN)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4088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1978421" y="3487952"/>
                <a:ext cx="21389579" cy="93141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ore-KR" sz="3600" dirty="0" smtClean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m:t>discriminator</m:t>
                      </m:r>
                      <m:r>
                        <m:rPr>
                          <m:nor/>
                        </m:rPr>
                        <a:rPr lang="ko-Kore-KR" altLang="en-US" sz="3600" dirty="0" smtClean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m:t>를 구성하는 함수 </m:t>
                      </m:r>
                      <m:r>
                        <m:rPr>
                          <m:nor/>
                        </m:rPr>
                        <a:rPr lang="en-US" altLang="ko-Kore-KR" sz="3600" dirty="0" smtClean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m:t>f</m:t>
                      </m:r>
                      <m:r>
                        <m:rPr>
                          <m:nor/>
                        </m:rPr>
                        <a:rPr lang="ko-Kore-KR" altLang="en-US" sz="3600" dirty="0" smtClean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m:t>의 </m:t>
                      </m:r>
                      <m:r>
                        <m:rPr>
                          <m:nor/>
                        </m:rPr>
                        <a:rPr lang="en-US" altLang="ko-Kore-KR" sz="3600" dirty="0" smtClean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m:t>Lipschitz</m:t>
                      </m:r>
                      <m:r>
                        <m:rPr>
                          <m:nor/>
                        </m:rPr>
                        <a:rPr lang="en-US" altLang="ko-Kore-KR" sz="3600" dirty="0" smtClean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ore-KR" sz="3600" dirty="0" smtClean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m:t>norm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의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𝑏𝑜𝑢𝑛𝑑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는</m:t>
                      </m:r>
                      <m:r>
                        <m:rPr>
                          <m:nor/>
                        </m:rPr>
                        <a:rPr lang="ko-Kore-KR" altLang="en-US" sz="3600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m:t> 아래를 만족한다</m:t>
                      </m:r>
                      <m:r>
                        <m:rPr>
                          <m:nor/>
                        </m:rPr>
                        <a:rPr lang="en-US" altLang="ko-Kore-KR" sz="3600" dirty="0">
                          <a:solidFill>
                            <a:srgbClr val="53585F"/>
                          </a:solidFill>
                          <a:latin typeface="Spoqa Han Sans Neo" panose="020B0500000000000000" pitchFamily="34" charset="-128"/>
                          <a:ea typeface="Spoqa Han Sans Neo" panose="020B0500000000000000" pitchFamily="34" charset="-128"/>
                        </a:rPr>
                        <m:t>!</m:t>
                      </m:r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/>
                <a:b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≤</m:t>
                      </m:r>
                      <m:sSub>
                        <m:sSub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+1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𝐿𝑖𝑝</m:t>
                          </m:r>
                        </m:sub>
                      </m:sSub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ko-Kore-KR" sz="36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𝐿𝑖𝑝</m:t>
                              </m:r>
                            </m:sub>
                          </m:sSub>
                        </m:e>
                      </m:nary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ko-Kore-KR" sz="36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최종적으로 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𝐿𝑖𝑝𝑠𝑐h𝑖𝑡𝑧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𝑐𝑜𝑛𝑠𝑡𝑟𝑎𝑖𝑛𝑡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𝜎</m:t>
                      </m:r>
                      <m:d>
                        <m:d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</m:d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=1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을 만족하는 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𝑤𝑒𝑖𝑔h𝑡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𝑚𝑎𝑡𝑟𝑖𝑥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𝑊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의 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𝑠𝑝𝑒𝑐𝑡𝑟𝑎𝑙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𝑛𝑜𝑟𝑚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을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적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용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하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면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ko-Kore-KR" altLang="en-US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아래와 같다</m:t>
                      </m:r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.</m:t>
                      </m:r>
                    </m:oMath>
                  </m:oMathPara>
                </a14:m>
                <a:endParaRPr lang="en-US" altLang="ko-Kore-KR" sz="36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ore-KR" sz="36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ore-KR" sz="36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𝑺𝑵</m:t>
                          </m:r>
                        </m:sub>
                      </m:sSub>
                      <m:d>
                        <m:dPr>
                          <m:ctrlP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𝑾</m:t>
                          </m:r>
                        </m:e>
                      </m:d>
                      <m:r>
                        <a:rPr lang="en-US" altLang="ko-Kore-KR" sz="3600" b="1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≔</m:t>
                      </m:r>
                      <m:f>
                        <m:fPr>
                          <m:ctrlP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𝑾</m:t>
                          </m:r>
                        </m:num>
                        <m:den>
                          <m: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𝝈</m:t>
                          </m:r>
                          <m: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𝑾</m:t>
                          </m:r>
                          <m:r>
                            <a:rPr lang="en-US" altLang="ko-Kore-KR" sz="3600" b="1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ore-KR" sz="3600" b="1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최종적으로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모든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layer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𝑊</m:t>
                        </m:r>
                      </m:e>
                      <m: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spectral normalization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한다면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Lipschitz norm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이하로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bounded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된다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21" y="3487952"/>
                <a:ext cx="21389579" cy="9314153"/>
              </a:xfrm>
              <a:prstGeom prst="rect">
                <a:avLst/>
              </a:prstGeom>
              <a:blipFill>
                <a:blip r:embed="rId4"/>
                <a:stretch>
                  <a:fillRect l="-891" t="-816" b="-13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088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Spectral Normalization GAN (SNGAN) (2018)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4088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2299055" y="3671634"/>
                <a:ext cx="19784299" cy="4699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/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아래와 같이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hinge loss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계산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algn="just"/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/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2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e>
                          </m:acc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0, −1+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min</m:t>
                              </m:r>
                            </m:fName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(0, −1−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ko-KR" sz="36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2" algn="just"/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2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=−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</m:acc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/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055" y="3671634"/>
                <a:ext cx="19784299" cy="4699876"/>
              </a:xfrm>
              <a:prstGeom prst="rect">
                <a:avLst/>
              </a:prstGeom>
              <a:blipFill>
                <a:blip r:embed="rId4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348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Spectral Normalization GAN (SNGAN)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모델의 디테일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4088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C88241-BC59-234C-8232-1759A32CB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46" y="3179787"/>
            <a:ext cx="12301648" cy="98162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7E1C75-C05A-D440-9B0A-EAF632BA7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0994" y="2982388"/>
            <a:ext cx="9227211" cy="56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대표적인 암시적 모델 </a:t>
            </a:r>
            <a:r>
              <a:rPr lang="en-US" altLang="ko-KR" b="1" dirty="0"/>
              <a:t>(Implicit Models)</a:t>
            </a:r>
            <a:r>
              <a:rPr lang="ko-KR" altLang="en-US" b="1" dirty="0"/>
              <a:t>의 종류</a:t>
            </a:r>
            <a:endParaRPr lang="en-US" altLang="ko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AAD46-29CA-5041-87C9-B018B700C488}"/>
              </a:ext>
            </a:extLst>
          </p:cNvPr>
          <p:cNvSpPr txBox="1"/>
          <p:nvPr/>
        </p:nvSpPr>
        <p:spPr>
          <a:xfrm>
            <a:off x="2088171" y="3425384"/>
            <a:ext cx="14322903" cy="853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Generative Moment Matching Network (GMMN; 2015)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Li,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Yujia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Kevin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Swersky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Rich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Zemel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"Generative moment matching networks." International Conference on Machine Learning. PMLR, 2015.</a:t>
            </a:r>
            <a:endParaRPr kumimoji="1"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Generative Adversarial Network (GAN; 2014)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Goodfellow, Ian, et al. "Generative adversarial nets." Advances in neural information processing systems 27 (2014).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B77515-2F38-EB40-9C7F-F406EECB6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2303" y="2950412"/>
            <a:ext cx="7760110" cy="5676608"/>
          </a:xfrm>
          <a:prstGeom prst="rect">
            <a:avLst/>
          </a:prstGeom>
        </p:spPr>
      </p:pic>
      <p:pic>
        <p:nvPicPr>
          <p:cNvPr id="1026" name="Picture 2" descr="Generative Adversarial Network (GAN). ">
            <a:extLst>
              <a:ext uri="{FF2B5EF4-FFF2-40B4-BE49-F238E27FC236}">
                <a16:creationId xmlns:a16="http://schemas.microsoft.com/office/drawing/2014/main" id="{20BA06B6-9AB0-8F4A-8C7B-797B914AE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925" y="7500009"/>
            <a:ext cx="11278518" cy="40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3BC069E-7C52-3B4E-A17A-ADA254546377}"/>
              </a:ext>
            </a:extLst>
          </p:cNvPr>
          <p:cNvSpPr/>
          <p:nvPr/>
        </p:nvSpPr>
        <p:spPr>
          <a:xfrm>
            <a:off x="3353771" y="11556170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Hayes, Jamie, et al. "LOGAN: Evaluating Information Leakage of Generative Models Using Generative Adversarial Networks."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arXiv:1705.07663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018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Spectral Normalization GAN (SNGAN)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4088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7DF52-2727-7143-8597-077FAA19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253" y="2882408"/>
            <a:ext cx="6600908" cy="9373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3D6E53-29CE-7644-9A30-A4AB52113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371" y="2982388"/>
            <a:ext cx="11800164" cy="92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348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Spectral Normalization GAN (SNGAN)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4088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DDA03-15AF-0A4C-B591-49F2BD6D86B8}"/>
              </a:ext>
            </a:extLst>
          </p:cNvPr>
          <p:cNvSpPr/>
          <p:nvPr/>
        </p:nvSpPr>
        <p:spPr>
          <a:xfrm>
            <a:off x="2299055" y="3930261"/>
            <a:ext cx="197842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높은 퀄리티 샘플 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en-US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imagenet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정도의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scale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Class condition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상태에서 최초의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full </a:t>
            </a:r>
            <a:r>
              <a:rPr lang="en-US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imagenet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에서도 작동하는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GAN (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백만 샘플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WGAN-GP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보다 빠르다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프로그래밍 구현 난이도는 쉬운편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502378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Conditional GAN / projection discriminator (2018)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Conditional </a:t>
            </a:r>
            <a:r>
              <a:rPr lang="ko-KR" altLang="en-US" dirty="0"/>
              <a:t>한 </a:t>
            </a:r>
            <a:r>
              <a:rPr lang="en-US" altLang="ko-KR" dirty="0"/>
              <a:t>input</a:t>
            </a:r>
            <a:r>
              <a:rPr lang="ko-KR" altLang="en-US" dirty="0"/>
              <a:t>을 어떻게 넣을까</a:t>
            </a:r>
            <a:r>
              <a:rPr lang="en-US" altLang="ko-KR" dirty="0"/>
              <a:t>? 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454334" y="1298666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Masanori Koyama. "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cGANs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with projection discriminator."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arXiv:1802.05637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DDA03-15AF-0A4C-B591-49F2BD6D86B8}"/>
              </a:ext>
            </a:extLst>
          </p:cNvPr>
          <p:cNvSpPr/>
          <p:nvPr/>
        </p:nvSpPr>
        <p:spPr>
          <a:xfrm>
            <a:off x="2758233" y="9560639"/>
            <a:ext cx="16019425" cy="2502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conditional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넣어 원하는 스타일로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GAN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생성할 수 있다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concat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adversarial loss + classification, projection discriminator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 여러 방법 존재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F4EEE6-CDF8-5743-AC8D-B97F10D13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201" y="2714136"/>
            <a:ext cx="11964895" cy="59128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A5F324-C93B-AE4C-844E-881A9165A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8970" y="2904185"/>
            <a:ext cx="8732624" cy="5722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D927AC-AB6C-DE4E-AA18-0B8A9C464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3745" y="8082"/>
            <a:ext cx="5122182" cy="27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0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Self Attention GAN (SAGAN) (2018-2019)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56000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Zhang, Han, et al. "Self-attention generative adversarial networks." International conference on machine learning. PMLR, 2019.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/>
              <p:nvPr/>
            </p:nvSpPr>
            <p:spPr>
              <a:xfrm>
                <a:off x="3461727" y="8722221"/>
                <a:ext cx="13953456" cy="3674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</m:sub>
                      </m:sSub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 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𝑔</m:t>
                      </m:r>
                      <m:d>
                        <m:d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𝑔</m:t>
                          </m:r>
                        </m:sub>
                      </m:sSub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 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h</m:t>
                      </m:r>
                      <m:d>
                        <m:d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𝑖𝑗</m:t>
                          </m:r>
                        </m:sub>
                      </m:sSub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sSup>
                        <m:sSup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𝑇</m:t>
                          </m:r>
                        </m:sup>
                      </m:sSup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𝑔</m:t>
                      </m:r>
                      <m:d>
                        <m:d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 </m:t>
                      </m:r>
                      <m:sSub>
                        <m:sSub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𝛽</m:t>
                          </m:r>
                        </m:e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𝑗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𝑒𝑥𝑝</m:t>
                              </m:r>
                            </m:fName>
                            <m:e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𝑒𝑥𝑝</m:t>
                                  </m:r>
                                </m:fName>
                                <m:e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ore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altLang="ko-Kore-KR" sz="3600" b="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𝑜</m:t>
                        </m:r>
                      </m:e>
                      <m: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𝑗</m:t>
                        </m:r>
                      </m:sub>
                    </m:sSub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𝑗</m:t>
                            </m:r>
                            <m:r>
                              <a:rPr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</m:t>
                            </m:r>
                            <m:r>
                              <a:rPr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h</m:t>
                        </m:r>
                        <m:d>
                          <m:dPr>
                            <m:ctrlPr>
                              <a:rPr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 </m:t>
                    </m:r>
                    <m:sSub>
                      <m:sSub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𝛾</m:t>
                    </m:r>
                    <m:sSub>
                      <m:sSub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𝑜</m:t>
                        </m:r>
                      </m:e>
                      <m: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+</m:t>
                    </m:r>
                    <m:sSub>
                      <m:sSub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ore-KR" sz="36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br>
                  <a:rPr lang="en-US" altLang="ko-Kore-KR" sz="36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</a:br>
                <a:br>
                  <a:rPr lang="en-US" altLang="ko-Kore-KR" sz="36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</a:b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𝛾</m:t>
                    </m:r>
                  </m:oMath>
                </a14:m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0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 시작했다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점차 증가하여 점점 문제를 어렵게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1E34E08-EA6A-5C48-9782-6FE06A578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727" y="8722221"/>
                <a:ext cx="13953456" cy="3674276"/>
              </a:xfrm>
              <a:prstGeom prst="rect">
                <a:avLst/>
              </a:prstGeom>
              <a:blipFill>
                <a:blip r:embed="rId4"/>
                <a:stretch>
                  <a:fillRect b="-58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F613E1E-B952-394D-9B9A-74AF6F40A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958" y="2040675"/>
            <a:ext cx="16550177" cy="60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8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Self Attention GAN (SAGAN) (2018-2019)</a:t>
            </a:r>
            <a:endParaRPr lang="en-US" altLang="ko-KR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학습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56000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Zhang, Han, et al. "Self-attention generative adversarial networks." International conference on machine learning. PMLR, 2019.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9B2B82B-F17D-F846-8A66-59C931CF5BD8}"/>
                  </a:ext>
                </a:extLst>
              </p:cNvPr>
              <p:cNvSpPr/>
              <p:nvPr/>
            </p:nvSpPr>
            <p:spPr>
              <a:xfrm>
                <a:off x="2299055" y="3710834"/>
                <a:ext cx="19784299" cy="9413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Hinge loss </a:t>
                </a:r>
                <a:r>
                  <a:rPr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버전의</a:t>
                </a:r>
                <a:r>
                  <a:rPr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GAN Loss </a:t>
                </a:r>
                <a:r>
                  <a:rPr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사용</a:t>
                </a:r>
                <a:endParaRPr lang="en-US" altLang="ko-Kore-KR" sz="36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lvl="2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𝐺</m:t>
                              </m:r>
                            </m:e>
                          </m:acc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0, −1+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, </m:t>
                                      </m:r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min</m:t>
                              </m:r>
                            </m:fName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(0, −1−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𝐺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, 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𝑦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2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=−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</m:acc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Spectral normalization</a:t>
                </a:r>
                <a:r>
                  <a:rPr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을 </a:t>
                </a:r>
                <a:r>
                  <a:rPr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generator</a:t>
                </a:r>
                <a:r>
                  <a:rPr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와 </a:t>
                </a:r>
                <a:r>
                  <a:rPr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discriminator</a:t>
                </a:r>
                <a:r>
                  <a:rPr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에서 사용</a:t>
                </a:r>
                <a:endParaRPr lang="en-US" altLang="ko-Kore-KR" sz="36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028642" lvl="1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Generator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에도 적용할 시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실험적으로 더 잘 됨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1028642" lvl="1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Generator &amp; discriminator</a:t>
                </a:r>
                <a:r>
                  <a:rPr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의 다른 </a:t>
                </a:r>
                <a:r>
                  <a:rPr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learning rate </a:t>
                </a:r>
                <a:r>
                  <a:rPr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선택</a:t>
                </a:r>
                <a:endParaRPr lang="en-US" altLang="ko-Kore-KR" sz="36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028642" lvl="1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Discriminator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regularized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되어있으면 학습이 느리다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1028642" lvl="1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Two time-scale update rule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TTUR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사용</a:t>
                </a: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9B2B82B-F17D-F846-8A66-59C931CF5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055" y="3710834"/>
                <a:ext cx="19784299" cy="9413731"/>
              </a:xfrm>
              <a:prstGeom prst="rect">
                <a:avLst/>
              </a:prstGeom>
              <a:blipFill>
                <a:blip r:embed="rId4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67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Self Attention GAN (SAGAN) (2018-2019)</a:t>
            </a:r>
            <a:endParaRPr lang="en-US" altLang="ko-KR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56000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Zhang, Han, et al. "Self-attention generative adversarial networks." International conference on machine learning. PMLR, 2019.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FBC51F-7AA0-F749-8842-1FE2351F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14" y="2881750"/>
            <a:ext cx="13994139" cy="102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23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Self Attention GAN (SAGAN) (2018-2019)</a:t>
            </a:r>
            <a:endParaRPr lang="en-US" altLang="ko-KR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56000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Zhang, Han, et al. "Self-attention generative adversarial networks." International conference on machine learning. PMLR, 2019.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7649" name="Picture 1" descr="page122image52266528">
            <a:extLst>
              <a:ext uri="{FF2B5EF4-FFF2-40B4-BE49-F238E27FC236}">
                <a16:creationId xmlns:a16="http://schemas.microsoft.com/office/drawing/2014/main" id="{CBF5AA24-D40D-4E41-BECA-5599506F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01" y="6138000"/>
            <a:ext cx="15566482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160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Self Attention GAN (SAGAN) (2018-2019)</a:t>
            </a:r>
            <a:endParaRPr lang="en-US" altLang="ko-KR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Spectral normalization</a:t>
            </a:r>
            <a:r>
              <a:rPr lang="ko-KR" altLang="en-US" dirty="0"/>
              <a:t>과 </a:t>
            </a:r>
            <a:r>
              <a:rPr lang="en-US" altLang="ko-KR" dirty="0"/>
              <a:t>TTUR</a:t>
            </a:r>
            <a:r>
              <a:rPr lang="ko-KR" altLang="en-US" dirty="0"/>
              <a:t>의 효과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56000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Zhang, Han, et al. "Self-attention generative adversarial networks." International conference on machine learning. PMLR, 2019.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5606" name="Picture 6">
            <a:extLst>
              <a:ext uri="{FF2B5EF4-FFF2-40B4-BE49-F238E27FC236}">
                <a16:creationId xmlns:a16="http://schemas.microsoft.com/office/drawing/2014/main" id="{DE6E4105-D9FB-2149-B6D3-E424FCDE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11" y="3246120"/>
            <a:ext cx="15321172" cy="94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826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Self Attention GAN (SAGAN) (2018-2019)</a:t>
            </a:r>
            <a:endParaRPr lang="en-US" altLang="ko-KR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정리</a:t>
            </a:r>
            <a:endParaRPr lang="en-US" altLang="ko-KR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4088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DDA03-15AF-0A4C-B591-49F2BD6D86B8}"/>
              </a:ext>
            </a:extLst>
          </p:cNvPr>
          <p:cNvSpPr/>
          <p:nvPr/>
        </p:nvSpPr>
        <p:spPr>
          <a:xfrm>
            <a:off x="2055215" y="3774477"/>
            <a:ext cx="19784299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Hinge loss 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버전의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GAN Loss 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사용</a:t>
            </a:r>
            <a:endParaRPr lang="en-US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algn="just">
              <a:lnSpc>
                <a:spcPct val="150000"/>
              </a:lnSpc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Spectral normalization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을 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generator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와 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discriminator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에서 사용</a:t>
            </a:r>
            <a:endParaRPr lang="en-US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028642" lvl="1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이론적으로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discriminator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 약하게 하거나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regularize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하면 된다는 유명한 믿음에 대한 반례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028642" lvl="1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Generator &amp; discriminator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다른 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learning rate 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선택</a:t>
            </a:r>
            <a:endParaRPr lang="en-US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028642" lvl="1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Discriminator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regularized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되어있으면 학습이 느리다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1028642" lvl="1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Two time-scale update rule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TTUR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사용</a:t>
            </a: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algn="just"/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algn="just"/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Unconditional 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상태에서 최초의 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full </a:t>
            </a:r>
            <a:r>
              <a:rPr lang="en-US" altLang="ko-Kore-KR" sz="3600" b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imagenet</a:t>
            </a:r>
            <a:r>
              <a:rPr lang="ko-Kore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에서도 좋게 작동하는</a:t>
            </a:r>
            <a:r>
              <a:rPr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GAN</a:t>
            </a:r>
          </a:p>
        </p:txBody>
      </p:sp>
    </p:spTree>
    <p:extLst>
      <p:ext uri="{BB962C8B-B14F-4D97-AF65-F5344CB8AC3E}">
        <p14:creationId xmlns:p14="http://schemas.microsoft.com/office/powerpoint/2010/main" val="14734116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BIG GAN (2018-2019)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이제 깊게 쌓아보자</a:t>
            </a:r>
            <a:r>
              <a:rPr lang="en-US" altLang="ko-KR" dirty="0"/>
              <a:t>…?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Brock, Andrew, Jeff Donahue, and Karen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Simonyan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"Large scale GAN training for high fidelity natural image synthesis."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arXiv:1809.11096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C3B8F-7E4D-2744-8398-380D64AD1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2915" y="2986219"/>
            <a:ext cx="8534400" cy="56385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041B87-BB13-8D4B-A60B-0B8713A3E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73" y="2982389"/>
            <a:ext cx="14672485" cy="84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2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#4&gt;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Implicit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Generative Moment Matching Network 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2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1411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BIG GAN (2018-2019)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이제 깊게 쌓아보자</a:t>
            </a:r>
            <a:r>
              <a:rPr lang="en-US" altLang="ko-KR" dirty="0"/>
              <a:t>…?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2709669"/>
            <a:ext cx="1462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Brock, Andrew, Jeff Donahue, and Karen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Simonyan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"Large scale GAN training for high fidelity natural image synthesis."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arXiv:1809.11096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4A19D0-11A9-694C-9D3B-70009FD2E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25"/>
          <a:stretch/>
        </p:blipFill>
        <p:spPr>
          <a:xfrm>
            <a:off x="6285902" y="2953089"/>
            <a:ext cx="10496436" cy="94737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5B69DE-80E7-994D-B5E8-B9BF8BE48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420" y="2982389"/>
            <a:ext cx="3917482" cy="94444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9AE682-B8AA-D44F-8FD5-D02A31BF5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0721" y="2953089"/>
            <a:ext cx="5589873" cy="56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35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BIG GAN (2018-2019)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Contribution details…?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FA7B1E-2607-484A-877A-80BFBFC3817C}"/>
              </a:ext>
            </a:extLst>
          </p:cNvPr>
          <p:cNvSpPr/>
          <p:nvPr/>
        </p:nvSpPr>
        <p:spPr>
          <a:xfrm>
            <a:off x="3031958" y="13340888"/>
            <a:ext cx="1462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Miyato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Takeru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"Spectral normalization for generative adversarial networks." </a:t>
            </a:r>
            <a:r>
              <a:rPr lang="en-US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-US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arXiv:1802.05957 (2018).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65DDA03-15AF-0A4C-B591-49F2BD6D86B8}"/>
                  </a:ext>
                </a:extLst>
              </p:cNvPr>
              <p:cNvSpPr/>
              <p:nvPr/>
            </p:nvSpPr>
            <p:spPr>
              <a:xfrm>
                <a:off x="2024735" y="4062227"/>
                <a:ext cx="19784299" cy="8185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Batch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최대한 크게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 사이즈를 크게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깊게 한만큼 이미지를 넓게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크게 쓰는 것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도 도움이 된다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 information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각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layer level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넣으면 도움이 된다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Hinge Loss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사용</a:t>
                </a:r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Truncation trick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쓰였다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GAN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에서는 보통 임의의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p(z)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이용하나 대부분 기존 모델은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N(0, 1)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혹은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U(-1, 1)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추출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 marL="1028642" lvl="1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대신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Z~N(0, I)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truncated normal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샘플링을 적용하면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IS, FID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향상시킬 수 있다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L2 orthonormal regularization 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쓰였다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(beta=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10^-4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사용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𝑅</m:t>
                          </m:r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</m:d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𝛽</m:t>
                      </m:r>
                      <m:sSubSup>
                        <m:sSubSup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𝑊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𝐹</m:t>
                          </m:r>
                        </m:sub>
                        <m:sup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2</m:t>
                          </m:r>
                        </m:sup>
                      </m:sSubSup>
                      <m:r>
                        <a:rPr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→</m:t>
                      </m:r>
                      <m:sSubSup>
                        <m:sSubSupPr>
                          <m:ctrlP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𝑊</m:t>
                                  </m:r>
                                  <m:r>
                                    <a:rPr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⊙</m:t>
                                  </m:r>
                                  <m:d>
                                    <m:dPr>
                                      <m:ctrlP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65DDA03-15AF-0A4C-B591-49F2BD6D8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35" y="4062227"/>
                <a:ext cx="19784299" cy="8185446"/>
              </a:xfrm>
              <a:prstGeom prst="rect">
                <a:avLst/>
              </a:prstGeom>
              <a:blipFill>
                <a:blip r:embed="rId4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 descr="Fitting a truncated normal (Gaussian) distribution - File Exchange - MATLAB  Central">
            <a:extLst>
              <a:ext uri="{FF2B5EF4-FFF2-40B4-BE49-F238E27FC236}">
                <a16:creationId xmlns:a16="http://schemas.microsoft.com/office/drawing/2014/main" id="{BF4CBE14-80AF-494E-9AC0-04F6ED7F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613" y="2995213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6CD19B-EE4C-7D47-B34C-C800EA07CDF0}"/>
              </a:ext>
            </a:extLst>
          </p:cNvPr>
          <p:cNvSpPr/>
          <p:nvPr/>
        </p:nvSpPr>
        <p:spPr>
          <a:xfrm>
            <a:off x="16946880" y="7831785"/>
            <a:ext cx="5884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https://www.mathworks.com/matlabcentral/fileexchange/64040-fitting-a-truncated-normal-gaussian-distribution</a:t>
            </a:r>
          </a:p>
        </p:txBody>
      </p:sp>
    </p:spTree>
    <p:extLst>
      <p:ext uri="{BB962C8B-B14F-4D97-AF65-F5344CB8AC3E}">
        <p14:creationId xmlns:p14="http://schemas.microsoft.com/office/powerpoint/2010/main" val="6516356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그밖에 주목할 만한 </a:t>
            </a:r>
            <a:r>
              <a:rPr lang="en-US" altLang="ko-Kore-KR" b="1" dirty="0"/>
              <a:t>GAN…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trike="sngStrike" dirty="0"/>
              <a:t>너무 많으므로</a:t>
            </a:r>
            <a:r>
              <a:rPr lang="en-US" altLang="ko-KR" strike="sngStrike" dirty="0"/>
              <a:t>.. (</a:t>
            </a:r>
            <a:r>
              <a:rPr lang="ko-KR" altLang="en-US" strike="sngStrike" dirty="0"/>
              <a:t>그 밖의 설명은</a:t>
            </a:r>
            <a:r>
              <a:rPr lang="en-US" altLang="ko-KR" strike="sngStrike" dirty="0"/>
              <a:t>…) 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CBF3BF-0C5E-B64A-98C2-D180263A757F}"/>
              </a:ext>
            </a:extLst>
          </p:cNvPr>
          <p:cNvSpPr/>
          <p:nvPr/>
        </p:nvSpPr>
        <p:spPr>
          <a:xfrm>
            <a:off x="3031958" y="3411974"/>
            <a:ext cx="8858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200" dirty="0">
                <a:solidFill>
                  <a:srgbClr val="53585F"/>
                </a:solidFill>
                <a:hlinkClick r:id="rId4"/>
              </a:rPr>
              <a:t>https://github.com/nightrome/really-awesome-gan</a:t>
            </a:r>
            <a:r>
              <a:rPr lang="en-US" altLang="ko-Kore-KR" sz="3200" dirty="0">
                <a:solidFill>
                  <a:srgbClr val="53585F"/>
                </a:solidFill>
              </a:rPr>
              <a:t> </a:t>
            </a:r>
            <a:endParaRPr lang="ko-Kore-KR" altLang="en-US" sz="3200" dirty="0">
              <a:solidFill>
                <a:srgbClr val="53585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B9A2F7-3A56-6C4A-A0B0-F860FD4E2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35" y="4234354"/>
            <a:ext cx="7162765" cy="94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15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9FA180-E2B3-CB49-8B3B-2B77F247B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433360" cy="13716000"/>
          </a:xfrm>
          <a:prstGeom prst="rect">
            <a:avLst/>
          </a:prstGeom>
        </p:spPr>
      </p:pic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1072055" y="3689648"/>
            <a:ext cx="18866945" cy="2378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Practice Session: Implicit Models</a:t>
            </a: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1. GAN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83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183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82110" y="3290166"/>
            <a:ext cx="18487616" cy="10136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  <a:endParaRPr kumimoji="1" lang="en-US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Li,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Yujia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Kevin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Swersky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Rich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Zemel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"Generative moment matching networks." International Conference on Machine Learning. PMLR, 2015.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oodfellow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Ian, et al. "Generative adversarial nets." Advances in neural information processing systems 27 (2014).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Theis, Lucas,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Aäron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van den Oord, and Matthias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Bethge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"A note on the evaluation of generative models."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arXiv:1511.01844 (2015).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Barratt, Shane, and Rishi Sharma. "A note on the inception score."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arXiv:1801.01973 (2018).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Heusel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Martin,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Gans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trained by a two time-scale update rule converge to a local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nash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equilibrium." Advances in neural information processing systems 30 (2017).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Radford, Alec, Luke Metz, and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Soumith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Chintala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"Unsupervised representation learning with deep convolutional generative adversarial networks."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arXiv:1511.06434 (2015).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Salimans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Tim, et al. "Improved techniques for training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gans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." Advances in neural information processing systems 29 (2016): 2234-2242.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Arjovsky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Martin,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Soumith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Chintala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Léon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Bottou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"Wasserstein generative adversarial networks." International conference on machine learning. PMLR, 2017.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Gulrajani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Ishaan, et al. "Improved training of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wasserstein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gans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arXiv:1704.00028 (2017).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Karras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Tero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"Progressive growing of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gans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for improved quality, stability, and variation."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arXiv:1710.10196 (2017).</a:t>
            </a:r>
          </a:p>
        </p:txBody>
      </p:sp>
      <p:sp>
        <p:nvSpPr>
          <p:cNvPr id="8" name="Shape 222">
            <a:extLst>
              <a:ext uri="{FF2B5EF4-FFF2-40B4-BE49-F238E27FC236}">
                <a16:creationId xmlns:a16="http://schemas.microsoft.com/office/drawing/2014/main" id="{5F2BDE58-C660-DA41-A9FD-66839F00D13A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376D4BA9-081F-9C40-85AF-930B583ABDCE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7294066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82110" y="3290166"/>
            <a:ext cx="18487616" cy="9720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  <a:endParaRPr kumimoji="1" lang="en-US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Miyato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Takeru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"Spectral normalization for generative adversarial networks."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arXiv:1802.05957 (2018).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Zhang, Han, et al. "Self-attention generative adversarial networks." International conference on machine learning. PMLR, 2019.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Brock, Andrew, Jeff Donahue, and Karen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Simonyan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"Large scale GAN training for high fidelity natural image synthesis."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arXiv:1809.11096 (2018).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참고할 만한 자료들</a:t>
            </a:r>
            <a:endParaRPr kumimoji="1" lang="en-US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Gui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Jie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"A review on generative adversarial networks: Algorithms, theory, and applications."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arXiv:2001.06937 (2020).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The-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-zoo </a:t>
            </a:r>
          </a:p>
          <a:p>
            <a:pPr marL="1600087" lvl="2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  <a:hlinkClick r:id="rId4"/>
              </a:rPr>
              <a:t>https://github.com/hindupuravinash/the-gan-zoo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Awesome-GAN: </a:t>
            </a:r>
          </a:p>
          <a:p>
            <a:pPr marL="1600087" lvl="2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  <a:hlinkClick r:id="rId5"/>
              </a:rPr>
              <a:t>https://github.com/kozistr/Awesome-GANs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Pytorch</a:t>
            </a:r>
            <a:r>
              <a:rPr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로 구현된 다양한 </a:t>
            </a:r>
            <a:r>
              <a:rPr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GAN</a:t>
            </a:r>
            <a:r>
              <a:rPr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들</a:t>
            </a:r>
            <a:r>
              <a:rPr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</a:t>
            </a:r>
            <a:r>
              <a:rPr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  <a:hlinkClick r:id="rId6"/>
              </a:rPr>
              <a:t>https://github.com/eriklindernoren/PyTorch-GAN</a:t>
            </a:r>
            <a:r>
              <a:rPr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Tensorflow (v1)</a:t>
            </a:r>
            <a:r>
              <a:rPr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로 구현된 다양한 </a:t>
            </a:r>
            <a:r>
              <a:rPr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GAN</a:t>
            </a:r>
            <a:r>
              <a:rPr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들</a:t>
            </a:r>
            <a:r>
              <a:rPr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</a:t>
            </a:r>
            <a:r>
              <a:rPr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  <a:hlinkClick r:id="rId7"/>
              </a:rPr>
              <a:t>https://github.com/YadiraF/GAN</a:t>
            </a:r>
            <a:r>
              <a:rPr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endParaRPr lang="en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</p:txBody>
      </p:sp>
      <p:sp>
        <p:nvSpPr>
          <p:cNvPr id="8" name="Shape 222">
            <a:extLst>
              <a:ext uri="{FF2B5EF4-FFF2-40B4-BE49-F238E27FC236}">
                <a16:creationId xmlns:a16="http://schemas.microsoft.com/office/drawing/2014/main" id="{5F2BDE58-C660-DA41-A9FD-66839F00D13A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376D4BA9-081F-9C40-85AF-930B583ABDCE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20876399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Next?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Distribution alignment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AED853-1609-C747-A659-EE6A364BC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782" y="3064988"/>
            <a:ext cx="9220200" cy="77343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4D8521-A0CB-234E-8098-A7CC1956250D}"/>
              </a:ext>
            </a:extLst>
          </p:cNvPr>
          <p:cNvSpPr/>
          <p:nvPr/>
        </p:nvSpPr>
        <p:spPr>
          <a:xfrm>
            <a:off x="10964997" y="11168620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53585F"/>
                </a:solidFill>
              </a:rPr>
              <a:t>Cycle GAN</a:t>
            </a:r>
            <a:endParaRPr lang="ko-Kore-KR" altLang="en-US" sz="2800" dirty="0">
              <a:solidFill>
                <a:srgbClr val="53585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ED9E33-061C-6941-8F07-AA315A4EDA95}"/>
              </a:ext>
            </a:extLst>
          </p:cNvPr>
          <p:cNvSpPr/>
          <p:nvPr/>
        </p:nvSpPr>
        <p:spPr>
          <a:xfrm>
            <a:off x="7584558" y="11897644"/>
            <a:ext cx="95790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Zhu, Jun-Yan, et al. "Unpaired image-to-image translation using cycle-consistent adversarial networks." Proceedings of the IEEE international conference on computer vision.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302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Generative Moment Matching Network (GMMN)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Moment matching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12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Implicit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/>
              <p:nvPr/>
            </p:nvSpPr>
            <p:spPr>
              <a:xfrm>
                <a:off x="2040044" y="3264629"/>
                <a:ext cx="21255767" cy="983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Data / model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분포의 모멘트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(moment;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적률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일치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(matching)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시켜 두 분포를 가깝게 하면 어떨까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  <a:endParaRPr kumimoji="1" lang="en-US" altLang="ko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참고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통계에서 모멘트의 정의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  <a:hlinkClick r:id="rId4"/>
                  </a:rPr>
                  <a:t>https://dowhati1.tistory.com/17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0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차 모멘트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𝐸</m:t>
                    </m:r>
                    <m:r>
                      <a:rPr kumimoji="1" lang="en-US" altLang="ko-KR" sz="2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sz="2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𝑋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p>
                    </m:sSup>
                    <m:r>
                      <a:rPr kumimoji="1" lang="en-US" altLang="ko-KR" sz="2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평균에 대한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차 모멘트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𝐸</m:t>
                    </m:r>
                    <m:r>
                      <a:rPr kumimoji="1" lang="en-US" altLang="ko-KR" sz="2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sz="2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𝑋</m:t>
                            </m:r>
                            <m:r>
                              <a:rPr kumimoji="1" lang="en-US" altLang="ko-KR" sz="2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kumimoji="1" lang="en-US" altLang="ko-KR" sz="2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kumimoji="1" lang="en-US" altLang="ko-KR" sz="2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p>
                    </m:sSup>
                    <m:r>
                      <a:rPr kumimoji="1" lang="en-US" altLang="ko-KR" sz="2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kumimoji="1" lang="en-US" altLang="ko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371487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0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1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차 모멘트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평균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평균에 대한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차 모멘트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분산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평균에 대한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3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차 모멘트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비대칭도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(skewness)…</a:t>
                </a:r>
              </a:p>
              <a:p>
                <a:pPr marL="1028642" lvl="1" indent="-5715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가설 검증 실험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(hypothesis test)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two-sample test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방법이라고도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𝑋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𝑁</m:t>
                        </m:r>
                      </m:sup>
                    </m:sSubSup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𝑋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𝑌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𝑗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𝑀</m:t>
                        </m:r>
                      </m:sup>
                    </m:sSubSup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𝑌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 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𝑋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𝑌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이라고 하면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hypothesis test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하듯 두 분포의 차이를 통계적으로 알아낼 수 있을 것이다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이것의 제곱을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loss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쓸 수 있지 않을까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MMD</m:t>
                              </m:r>
                            </m:e>
                            <m:sup>
                              <m: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kumimoji="1" lang="en-US" altLang="ko-KR" sz="28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~ </m:t>
                      </m:r>
                      <m:sSup>
                        <m:sSup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𝐸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[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𝑋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]−</m:t>
                                      </m:r>
                                      <m:r>
                                        <a:rPr kumimoji="1" lang="en-US" altLang="ko-KR" sz="28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𝐸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[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𝑌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]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𝑋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, </m:t>
                                      </m:r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𝑌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그러나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high-dimension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moment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계산한다면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 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너무 많은 샘플이 필요하다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학습이 거의 되지 않아 못 사용할 가능성이 높다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Kernel Trick!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D46-29CA-5041-87C9-B018B700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044" y="3264629"/>
                <a:ext cx="21255767" cy="98321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0B93F861-08D2-C041-9FEF-65D3E623B083}"/>
              </a:ext>
            </a:extLst>
          </p:cNvPr>
          <p:cNvSpPr/>
          <p:nvPr/>
        </p:nvSpPr>
        <p:spPr>
          <a:xfrm>
            <a:off x="3218680" y="12996000"/>
            <a:ext cx="1557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Yujia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Kevin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Swersky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Rich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Zemel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"Generative moment matching networks." International Conference on Machine Learning. PMLR, 2015.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366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63359</TotalTime>
  <Words>8337</Words>
  <Application>Microsoft Macintosh PowerPoint</Application>
  <PresentationFormat>사용자 지정</PresentationFormat>
  <Paragraphs>1154</Paragraphs>
  <Slides>86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9" baseType="lpstr"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Helvetica</vt:lpstr>
      <vt:lpstr>Impact</vt:lpstr>
      <vt:lpstr>Matura MT Script Capitals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643</cp:revision>
  <dcterms:created xsi:type="dcterms:W3CDTF">2021-04-05T07:22:06Z</dcterms:created>
  <dcterms:modified xsi:type="dcterms:W3CDTF">2021-09-24T07:23:56Z</dcterms:modified>
</cp:coreProperties>
</file>